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0" r:id="rId1"/>
  </p:sldMasterIdLst>
  <p:notesMasterIdLst>
    <p:notesMasterId r:id="rId135"/>
  </p:notesMasterIdLst>
  <p:handoutMasterIdLst>
    <p:handoutMasterId r:id="rId136"/>
  </p:handoutMasterIdLst>
  <p:sldIdLst>
    <p:sldId id="256" r:id="rId2"/>
    <p:sldId id="257" r:id="rId3"/>
    <p:sldId id="639" r:id="rId4"/>
    <p:sldId id="464" r:id="rId5"/>
    <p:sldId id="471" r:id="rId6"/>
    <p:sldId id="506" r:id="rId7"/>
    <p:sldId id="508" r:id="rId8"/>
    <p:sldId id="509" r:id="rId9"/>
    <p:sldId id="510" r:id="rId10"/>
    <p:sldId id="511" r:id="rId11"/>
    <p:sldId id="512" r:id="rId12"/>
    <p:sldId id="679" r:id="rId13"/>
    <p:sldId id="708" r:id="rId14"/>
    <p:sldId id="513" r:id="rId15"/>
    <p:sldId id="472" r:id="rId16"/>
    <p:sldId id="473" r:id="rId17"/>
    <p:sldId id="585" r:id="rId18"/>
    <p:sldId id="584" r:id="rId19"/>
    <p:sldId id="475" r:id="rId20"/>
    <p:sldId id="476" r:id="rId21"/>
    <p:sldId id="563" r:id="rId22"/>
    <p:sldId id="684" r:id="rId23"/>
    <p:sldId id="654" r:id="rId24"/>
    <p:sldId id="685" r:id="rId25"/>
    <p:sldId id="655" r:id="rId26"/>
    <p:sldId id="421" r:id="rId27"/>
    <p:sldId id="478" r:id="rId28"/>
    <p:sldId id="454" r:id="rId29"/>
    <p:sldId id="682" r:id="rId30"/>
    <p:sldId id="688" r:id="rId31"/>
    <p:sldId id="482" r:id="rId32"/>
    <p:sldId id="687" r:id="rId33"/>
    <p:sldId id="706" r:id="rId34"/>
    <p:sldId id="707" r:id="rId35"/>
    <p:sldId id="487" r:id="rId36"/>
    <p:sldId id="657" r:id="rId37"/>
    <p:sldId id="659" r:id="rId38"/>
    <p:sldId id="660" r:id="rId39"/>
    <p:sldId id="712" r:id="rId40"/>
    <p:sldId id="661" r:id="rId41"/>
    <p:sldId id="663" r:id="rId42"/>
    <p:sldId id="689" r:id="rId43"/>
    <p:sldId id="662" r:id="rId44"/>
    <p:sldId id="664" r:id="rId45"/>
    <p:sldId id="690" r:id="rId46"/>
    <p:sldId id="691" r:id="rId47"/>
    <p:sldId id="667" r:id="rId48"/>
    <p:sldId id="668" r:id="rId49"/>
    <p:sldId id="669" r:id="rId50"/>
    <p:sldId id="670" r:id="rId51"/>
    <p:sldId id="671" r:id="rId52"/>
    <p:sldId id="672" r:id="rId53"/>
    <p:sldId id="673" r:id="rId54"/>
    <p:sldId id="674" r:id="rId55"/>
    <p:sldId id="675" r:id="rId56"/>
    <p:sldId id="681" r:id="rId57"/>
    <p:sldId id="567" r:id="rId58"/>
    <p:sldId id="676" r:id="rId59"/>
    <p:sldId id="694" r:id="rId60"/>
    <p:sldId id="565" r:id="rId61"/>
    <p:sldId id="589" r:id="rId62"/>
    <p:sldId id="297" r:id="rId63"/>
    <p:sldId id="710" r:id="rId64"/>
    <p:sldId id="298" r:id="rId65"/>
    <p:sldId id="642" r:id="rId66"/>
    <p:sldId id="703" r:id="rId67"/>
    <p:sldId id="592" r:id="rId68"/>
    <p:sldId id="637" r:id="rId69"/>
    <p:sldId id="590" r:id="rId70"/>
    <p:sldId id="594" r:id="rId71"/>
    <p:sldId id="643" r:id="rId72"/>
    <p:sldId id="299" r:id="rId73"/>
    <p:sldId id="300" r:id="rId74"/>
    <p:sldId id="636" r:id="rId75"/>
    <p:sldId id="302" r:id="rId76"/>
    <p:sldId id="301" r:id="rId77"/>
    <p:sldId id="709" r:id="rId78"/>
    <p:sldId id="704" r:id="rId79"/>
    <p:sldId id="303" r:id="rId80"/>
    <p:sldId id="678" r:id="rId81"/>
    <p:sldId id="705" r:id="rId82"/>
    <p:sldId id="304" r:id="rId83"/>
    <p:sldId id="305" r:id="rId84"/>
    <p:sldId id="595" r:id="rId85"/>
    <p:sldId id="696" r:id="rId86"/>
    <p:sldId id="697" r:id="rId87"/>
    <p:sldId id="698" r:id="rId88"/>
    <p:sldId id="580" r:id="rId89"/>
    <p:sldId id="376" r:id="rId90"/>
    <p:sldId id="604" r:id="rId91"/>
    <p:sldId id="701" r:id="rId92"/>
    <p:sldId id="521" r:id="rId93"/>
    <p:sldId id="518" r:id="rId94"/>
    <p:sldId id="519" r:id="rId95"/>
    <p:sldId id="520" r:id="rId96"/>
    <p:sldId id="528" r:id="rId97"/>
    <p:sldId id="522" r:id="rId98"/>
    <p:sldId id="523" r:id="rId99"/>
    <p:sldId id="569" r:id="rId100"/>
    <p:sldId id="570" r:id="rId101"/>
    <p:sldId id="572" r:id="rId102"/>
    <p:sldId id="525" r:id="rId103"/>
    <p:sldId id="526" r:id="rId104"/>
    <p:sldId id="573" r:id="rId105"/>
    <p:sldId id="574" r:id="rId106"/>
    <p:sldId id="576" r:id="rId107"/>
    <p:sldId id="527" r:id="rId108"/>
    <p:sldId id="529" r:id="rId109"/>
    <p:sldId id="530" r:id="rId110"/>
    <p:sldId id="531" r:id="rId111"/>
    <p:sldId id="532" r:id="rId112"/>
    <p:sldId id="533" r:id="rId113"/>
    <p:sldId id="534" r:id="rId114"/>
    <p:sldId id="535" r:id="rId115"/>
    <p:sldId id="536" r:id="rId116"/>
    <p:sldId id="537" r:id="rId117"/>
    <p:sldId id="538" r:id="rId118"/>
    <p:sldId id="539" r:id="rId119"/>
    <p:sldId id="540" r:id="rId120"/>
    <p:sldId id="541" r:id="rId121"/>
    <p:sldId id="542" r:id="rId122"/>
    <p:sldId id="543" r:id="rId123"/>
    <p:sldId id="544" r:id="rId124"/>
    <p:sldId id="545" r:id="rId125"/>
    <p:sldId id="546" r:id="rId126"/>
    <p:sldId id="547" r:id="rId127"/>
    <p:sldId id="548" r:id="rId128"/>
    <p:sldId id="549" r:id="rId129"/>
    <p:sldId id="550" r:id="rId130"/>
    <p:sldId id="551" r:id="rId131"/>
    <p:sldId id="552" r:id="rId132"/>
    <p:sldId id="553" r:id="rId133"/>
    <p:sldId id="554" r:id="rId134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66FF33"/>
    <a:srgbClr val="33CC33"/>
    <a:srgbClr val="D62ACA"/>
    <a:srgbClr val="04E900"/>
    <a:srgbClr val="D4D4D4"/>
    <a:srgbClr val="DE51D4"/>
    <a:srgbClr val="CE9178"/>
    <a:srgbClr val="66A24C"/>
    <a:srgbClr val="6AA9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853" autoAdjust="0"/>
    <p:restoredTop sz="78923" autoAdjust="0"/>
  </p:normalViewPr>
  <p:slideViewPr>
    <p:cSldViewPr snapToGrid="0">
      <p:cViewPr varScale="1">
        <p:scale>
          <a:sx n="87" d="100"/>
          <a:sy n="87" d="100"/>
        </p:scale>
        <p:origin x="1632" y="8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7614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840" y="6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viewProps" Target="viewProp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13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4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handoutMaster" Target="handoutMasters/handout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C4700CAD-0502-4DF8-A1FD-BEAAAC5834E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 dirty="0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00FA844D-4676-405F-AA3B-4D9D9098E9D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620359-A8C4-466D-A537-2ECDC4E14191}" type="datetimeFigureOut">
              <a:rPr lang="zh-TW" altLang="en-US" smtClean="0"/>
              <a:t>2021/11/23</a:t>
            </a:fld>
            <a:endParaRPr lang="zh-TW" altLang="en-US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D50DF454-E913-4001-8E45-4B8AE85E9C3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49821B8-B0D3-4068-853F-A68C3F43CEF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30A82A-69B7-4EDD-B5ED-5951A63AE9DC}" type="slidenum">
              <a:rPr lang="zh-TW" altLang="en-US" sz="2000" smtClean="0"/>
              <a:t>‹#›</a:t>
            </a:fld>
            <a:endParaRPr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55611018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B71BA7-9C24-4F7C-9E69-518983EF3D29}" type="datetimeFigureOut">
              <a:rPr lang="zh-TW" altLang="en-US" smtClean="0"/>
              <a:t>2021/11/23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DCF8E2-2303-4E56-9393-F9363CCA5AD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8434473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960893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234900961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70589884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54983667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42748152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32154077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85541526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80810274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39158767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93908266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89694914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405222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34675444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91217071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38183882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95342127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50808648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99741908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39297519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88580459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78456573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37198883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588319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157964288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00873933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37513404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20519829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60033048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44260910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1179971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40587821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12028044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87886021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782295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622062067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667848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960064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zh-TW" altLang="en-US" dirty="0"/>
              </a:p>
            </p:txBody>
          </p:sp>
        </mc:Choice>
        <mc:Fallback xmlns="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TW" altLang="en-US" dirty="0" smtClean="0"/>
                  <a:t>接下來要來了解</a:t>
                </a:r>
                <a:r>
                  <a:rPr lang="en-US" altLang="zh-TW" dirty="0" smtClean="0"/>
                  <a:t>kernel</a:t>
                </a:r>
                <a:r>
                  <a:rPr lang="zh-TW" altLang="en-US" dirty="0" smtClean="0"/>
                  <a:t>是如何提取圖像中的特徵，首先</a:t>
                </a:r>
                <a:r>
                  <a:rPr lang="en-US" altLang="zh-TW" dirty="0" smtClean="0"/>
                  <a:t>kernel</a:t>
                </a:r>
                <a:r>
                  <a:rPr lang="zh-TW" altLang="en-US" dirty="0" smtClean="0"/>
                  <a:t>中的數值是隨機產生的，輸入圖像中的像素會與</a:t>
                </a:r>
                <a:r>
                  <a:rPr lang="en-US" altLang="zh-TW" dirty="0" smtClean="0"/>
                  <a:t>kernel</a:t>
                </a:r>
                <a:r>
                  <a:rPr lang="zh-TW" altLang="en-US" dirty="0" smtClean="0"/>
                  <a:t>中的每一格數值進行卷積運算，就是將輸入圖像與</a:t>
                </a:r>
                <a:r>
                  <a:rPr lang="en-US" altLang="zh-TW" dirty="0" smtClean="0"/>
                  <a:t>kernel</a:t>
                </a:r>
                <a:r>
                  <a:rPr lang="zh-TW" altLang="en-US" dirty="0" smtClean="0"/>
                  <a:t>中的數值相乘後再相加，以圖中藍色框為例，</a:t>
                </a:r>
                <a:r>
                  <a:rPr lang="en-US" altLang="zh-TW" sz="1200" i="0" dirty="0" smtClean="0">
                    <a:solidFill>
                      <a:srgbClr val="292929"/>
                    </a:solidFill>
                    <a:latin typeface="Cambria Math" panose="02040503050406030204" pitchFamily="18" charset="0"/>
                  </a:rPr>
                  <a:t>0</a:t>
                </a:r>
                <a:r>
                  <a:rPr lang="en-US" altLang="zh-TW" sz="1200" i="0" dirty="0">
                    <a:solidFill>
                      <a:srgbClr val="292929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×</a:t>
                </a:r>
                <a:r>
                  <a:rPr lang="en-US" altLang="zh-TW" sz="1200" i="0" dirty="0">
                    <a:solidFill>
                      <a:srgbClr val="292929"/>
                    </a:solidFill>
                    <a:latin typeface="Cambria Math" panose="02040503050406030204" pitchFamily="18" charset="0"/>
                  </a:rPr>
                  <a:t>0 + 0</a:t>
                </a:r>
                <a:r>
                  <a:rPr lang="en-US" altLang="zh-TW" sz="1200" i="0" dirty="0">
                    <a:solidFill>
                      <a:srgbClr val="292929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×</a:t>
                </a:r>
                <a:r>
                  <a:rPr lang="en-US" altLang="zh-TW" sz="1200" i="0" dirty="0">
                    <a:solidFill>
                      <a:srgbClr val="292929"/>
                    </a:solidFill>
                    <a:latin typeface="Cambria Math" panose="02040503050406030204" pitchFamily="18" charset="0"/>
                  </a:rPr>
                  <a:t>0 + 0</a:t>
                </a:r>
                <a:r>
                  <a:rPr lang="en-US" altLang="zh-TW" sz="1200" i="0" dirty="0">
                    <a:solidFill>
                      <a:srgbClr val="292929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×</a:t>
                </a:r>
                <a:r>
                  <a:rPr lang="en-US" altLang="zh-TW" sz="1200" i="0" dirty="0">
                    <a:solidFill>
                      <a:srgbClr val="292929"/>
                    </a:solidFill>
                    <a:latin typeface="Cambria Math" panose="02040503050406030204" pitchFamily="18" charset="0"/>
                  </a:rPr>
                  <a:t>1+ 0</a:t>
                </a:r>
                <a:r>
                  <a:rPr lang="en-US" altLang="zh-TW" sz="1200" i="0" dirty="0">
                    <a:solidFill>
                      <a:srgbClr val="292929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×</a:t>
                </a:r>
                <a:r>
                  <a:rPr lang="en-US" altLang="zh-TW" sz="1200" i="0" dirty="0">
                    <a:solidFill>
                      <a:srgbClr val="292929"/>
                    </a:solidFill>
                    <a:latin typeface="Cambria Math" panose="02040503050406030204" pitchFamily="18" charset="0"/>
                  </a:rPr>
                  <a:t>1 + 1</a:t>
                </a:r>
                <a:r>
                  <a:rPr lang="en-US" altLang="zh-TW" sz="1200" i="0" dirty="0">
                    <a:solidFill>
                      <a:srgbClr val="292929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×</a:t>
                </a:r>
                <a:r>
                  <a:rPr lang="en-US" altLang="zh-TW" sz="1200" i="0" dirty="0">
                    <a:solidFill>
                      <a:srgbClr val="292929"/>
                    </a:solidFill>
                    <a:latin typeface="Cambria Math" panose="02040503050406030204" pitchFamily="18" charset="0"/>
                  </a:rPr>
                  <a:t>0 + 0</a:t>
                </a:r>
                <a:r>
                  <a:rPr lang="en-US" altLang="zh-TW" sz="1200" i="0" dirty="0">
                    <a:solidFill>
                      <a:srgbClr val="292929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×</a:t>
                </a:r>
                <a:r>
                  <a:rPr lang="en-US" altLang="zh-TW" sz="1200" i="0" dirty="0">
                    <a:solidFill>
                      <a:srgbClr val="292929"/>
                    </a:solidFill>
                    <a:latin typeface="Cambria Math" panose="02040503050406030204" pitchFamily="18" charset="0"/>
                  </a:rPr>
                  <a:t>0 + 0</a:t>
                </a:r>
                <a:r>
                  <a:rPr lang="en-US" altLang="zh-TW" sz="1200" i="0" dirty="0">
                    <a:solidFill>
                      <a:srgbClr val="292929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×</a:t>
                </a:r>
                <a:r>
                  <a:rPr lang="en-US" altLang="zh-TW" sz="1200" i="0" dirty="0">
                    <a:solidFill>
                      <a:srgbClr val="292929"/>
                    </a:solidFill>
                    <a:latin typeface="Cambria Math" panose="02040503050406030204" pitchFamily="18" charset="0"/>
                  </a:rPr>
                  <a:t>0 + 0</a:t>
                </a:r>
                <a:r>
                  <a:rPr lang="en-US" altLang="zh-TW" sz="1200" i="0" dirty="0">
                    <a:solidFill>
                      <a:srgbClr val="292929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×</a:t>
                </a:r>
                <a:r>
                  <a:rPr lang="en-US" altLang="zh-TW" sz="1200" i="0" dirty="0">
                    <a:solidFill>
                      <a:srgbClr val="292929"/>
                    </a:solidFill>
                    <a:latin typeface="Cambria Math" panose="02040503050406030204" pitchFamily="18" charset="0"/>
                  </a:rPr>
                  <a:t>1 + 0</a:t>
                </a:r>
                <a:r>
                  <a:rPr lang="en-US" altLang="zh-TW" sz="1200" i="0" dirty="0">
                    <a:solidFill>
                      <a:srgbClr val="292929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×</a:t>
                </a:r>
                <a:r>
                  <a:rPr lang="en-US" altLang="zh-TW" sz="1200" i="0" dirty="0">
                    <a:solidFill>
                      <a:srgbClr val="292929"/>
                    </a:solidFill>
                    <a:latin typeface="Cambria Math" panose="02040503050406030204" pitchFamily="18" charset="0"/>
                  </a:rPr>
                  <a:t>1 =0</a:t>
                </a:r>
                <a:r>
                  <a:rPr lang="zh-TW" altLang="en-US" sz="1200" dirty="0" smtClean="0"/>
                  <a:t>，一整張圖的像素皆計算完畢後則會輸出一張</a:t>
                </a:r>
                <a:r>
                  <a:rPr lang="en-US" altLang="zh-TW" sz="1200" dirty="0" smtClean="0"/>
                  <a:t>feature map</a:t>
                </a:r>
                <a:r>
                  <a:rPr lang="zh-TW" altLang="en-US" sz="1200" dirty="0" smtClean="0"/>
                  <a:t>，</a:t>
                </a:r>
                <a:endParaRPr lang="zh-TW" altLang="en-US" sz="1200" dirty="0"/>
              </a:p>
              <a:p>
                <a:endParaRPr lang="zh-TW" altLang="en-US" dirty="0"/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846724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6396470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30354984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0915553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20574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868945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59484517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7299610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0460549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9828874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74509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5040265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76601882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12292876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33549903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7794640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1444782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8630664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94717835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25555075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19954807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72768833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9320276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9985940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0275900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5948852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8057780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6010070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2697767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4250267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63091370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7718254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4059852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5943924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8121956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0366362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2820925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689070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1618653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5737873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2520685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3504763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4190967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5563368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3248919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97055139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0745655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64697775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1010437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93574265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89953953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93841461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572050254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79008232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839798162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672843646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12465933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741253367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90087415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1098361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982867554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15934000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22894998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77515824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07093913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67841975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60722566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b="0" dirty="0"/>
          </a:p>
        </p:txBody>
      </p:sp>
    </p:spTree>
    <p:extLst>
      <p:ext uri="{BB962C8B-B14F-4D97-AF65-F5344CB8AC3E}">
        <p14:creationId xmlns:p14="http://schemas.microsoft.com/office/powerpoint/2010/main" val="2950422359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38734303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709435837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7054413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510159536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811068034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208924883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41900796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98764243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35487876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53356376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09619664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44088324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853586837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180371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152567732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53502284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87503781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93983228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62692694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87419664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09945566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79597529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20938904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15875431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827206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>
                <a:solidFill>
                  <a:schemeClr val="tx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TW" altLang="en-US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9C507-E9AA-4420-B4A8-22B684DAA583}" type="datetime1">
              <a:rPr lang="zh-TW" altLang="en-US" smtClean="0"/>
              <a:t>2021/11/23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5555555555555555555555555555555555555555555555555555</a:t>
            </a:r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606196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A00F7-10DE-4BCA-9C45-75351726BFBE}" type="datetime1">
              <a:rPr lang="zh-TW" altLang="en-US" smtClean="0"/>
              <a:t>2021/11/23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5555555555555555555555555555555555555555555555555555</a:t>
            </a:r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84377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1EF8E-AD8A-4474-ABAF-B293FFBA759D}" type="datetime1">
              <a:rPr lang="zh-TW" altLang="en-US" smtClean="0"/>
              <a:t>2021/11/23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5555555555555555555555555555555555555555555555555555</a:t>
            </a:r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567840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71757"/>
            <a:ext cx="10515600" cy="1035941"/>
          </a:xfrm>
        </p:spPr>
        <p:txBody>
          <a:bodyPr>
            <a:normAutofit/>
          </a:bodyPr>
          <a:lstStyle>
            <a:lvl1pPr algn="l">
              <a:defRPr sz="54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93963"/>
            <a:ext cx="10515600" cy="4672264"/>
          </a:xfrm>
        </p:spPr>
        <p:txBody>
          <a:bodyPr>
            <a:normAutofit/>
          </a:bodyPr>
          <a:lstStyle>
            <a:lvl1pPr marL="457200" indent="-457200">
              <a:buFont typeface="Arial" panose="020B0604020202020204" pitchFamily="34" charset="0"/>
              <a:buChar char="•"/>
              <a:defRPr sz="3200"/>
            </a:lvl1pPr>
            <a:lvl2pPr marL="800100" indent="-342900">
              <a:buFont typeface="Arial" panose="020B0604020202020204" pitchFamily="34" charset="0"/>
              <a:buChar char="•"/>
              <a:defRPr sz="2800"/>
            </a:lvl2pPr>
            <a:lvl3pPr marL="1257300" indent="-342900">
              <a:buFont typeface="Arial" panose="020B0604020202020204" pitchFamily="34" charset="0"/>
              <a:buChar char="•"/>
              <a:defRPr sz="2400"/>
            </a:lvl3pPr>
            <a:lvl4pPr marL="1657350" indent="-285750">
              <a:buFont typeface="Arial" panose="020B0604020202020204" pitchFamily="34" charset="0"/>
              <a:buChar char="•"/>
              <a:defRPr sz="2000"/>
            </a:lvl4pPr>
            <a:lvl5pPr marL="2114550" indent="-285750"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  <a:endParaRPr lang="en-US" dirty="0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9DB77-6204-47EE-9170-7D575F603468}" type="datetime1">
              <a:rPr lang="zh-TW" altLang="en-US" smtClean="0"/>
              <a:t>2021/11/23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68806A3D-947B-4634-B8C5-97BBB07474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19449" y="6356350"/>
            <a:ext cx="8658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9D419F-909D-442D-A7FC-67A1D9C6304F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45792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D52B60-4EC5-46EC-97D5-1AB7EE27900F}" type="datetime1">
              <a:rPr lang="zh-TW" altLang="en-US" smtClean="0"/>
              <a:t>2021/11/23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5555555555555555555555555555555555555555555555555555</a:t>
            </a:r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969289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CB2A1-2443-4C2F-9074-3A452E763502}" type="datetime1">
              <a:rPr lang="zh-TW" altLang="en-US" smtClean="0"/>
              <a:t>2021/11/23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5555555555555555555555555555555555555555555555555555</a:t>
            </a:r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064590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4BDE92-89F2-44D6-947C-7EF362480922}" type="datetime1">
              <a:rPr lang="zh-TW" altLang="en-US" smtClean="0"/>
              <a:t>2021/11/23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5555555555555555555555555555555555555555555555555555</a:t>
            </a:r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97865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B59C4-27ED-431C-9E9A-190AA7D0ECDD}" type="datetime1">
              <a:rPr lang="zh-TW" altLang="en-US" smtClean="0"/>
              <a:t>2021/11/23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5555555555555555555555555555555555555555555555555555</a:t>
            </a:r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2163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6DFBE-C96F-4E3D-B245-4CA72AACDFCE}" type="datetime1">
              <a:rPr lang="zh-TW" altLang="en-US" smtClean="0"/>
              <a:t>2021/11/23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5555555555555555555555555555555555555555555555555555</a:t>
            </a:r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273271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FAA59-D9D6-40A5-8FE6-E77C589CDDD5}" type="datetime1">
              <a:rPr lang="zh-TW" altLang="en-US" smtClean="0"/>
              <a:t>2021/11/23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5555555555555555555555555555555555555555555555555555</a:t>
            </a:r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615178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C51AC-6BFD-43E9-A2E2-35BA18675CC3}" type="datetime1">
              <a:rPr lang="zh-TW" altLang="en-US" smtClean="0"/>
              <a:t>2021/11/23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5555555555555555555555555555555555555555555555555555</a:t>
            </a:r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798192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27025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F1B9DB77-6204-47EE-9170-7D575F603468}" type="datetime1">
              <a:rPr lang="zh-TW" altLang="en-US" smtClean="0"/>
              <a:t>2021/11/23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altLang="zh-TW" dirty="0"/>
              <a:t>5555555555555555555555555555555555555555555555555555</a:t>
            </a:r>
            <a:endParaRPr lang="zh-TW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19449" y="6356350"/>
            <a:ext cx="8658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9D419F-909D-442D-A7FC-67A1D9C6304F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381161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80.png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80.png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image" Target="../media/image19.jpe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eg"/><Relationship Id="rId5" Type="http://schemas.openxmlformats.org/officeDocument/2006/relationships/image" Target="../media/image21.webp"/><Relationship Id="rId4" Type="http://schemas.openxmlformats.org/officeDocument/2006/relationships/image" Target="../media/image20.webp"/><Relationship Id="rId9" Type="http://schemas.openxmlformats.org/officeDocument/2006/relationships/image" Target="../media/image25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603.08155.pdf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pytorch/examples/tree/master/fast_neural_style" TargetMode="Externa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Relationship Id="rId14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1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pytorch/examples.git" TargetMode="External"/><Relationship Id="rId4" Type="http://schemas.openxmlformats.org/officeDocument/2006/relationships/image" Target="../media/image4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106368073/Style-Transfer/raw/main/style_transfer.zip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jpeg"/><Relationship Id="rId4" Type="http://schemas.openxmlformats.org/officeDocument/2006/relationships/image" Target="../media/image60.jp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jpeg"/><Relationship Id="rId4" Type="http://schemas.openxmlformats.org/officeDocument/2006/relationships/image" Target="../media/image60.jp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e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3.jpeg"/><Relationship Id="rId4" Type="http://schemas.openxmlformats.org/officeDocument/2006/relationships/image" Target="../media/image102.jpe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7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9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5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7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3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5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7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9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2.pn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1"/>
          <p:cNvSpPr txBox="1">
            <a:spLocks/>
          </p:cNvSpPr>
          <p:nvPr/>
        </p:nvSpPr>
        <p:spPr>
          <a:xfrm>
            <a:off x="0" y="1420317"/>
            <a:ext cx="12192000" cy="252539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sz="8800" b="1" dirty="0">
                <a:latin typeface="+mn-lt"/>
              </a:rPr>
              <a:t>Deep Learning for Artwork Style Transfer</a:t>
            </a:r>
          </a:p>
        </p:txBody>
      </p:sp>
      <p:sp>
        <p:nvSpPr>
          <p:cNvPr id="2" name="矩形 1"/>
          <p:cNvSpPr/>
          <p:nvPr/>
        </p:nvSpPr>
        <p:spPr>
          <a:xfrm>
            <a:off x="2816898" y="4484555"/>
            <a:ext cx="655820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3600" dirty="0">
                <a:ea typeface="標楷體" panose="03000509000000000000" pitchFamily="65" charset="-120"/>
              </a:rPr>
              <a:t>Speaker</a:t>
            </a:r>
            <a:r>
              <a:rPr lang="en-US" altLang="zh-TW" sz="3600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en-US" altLang="zh-TW" sz="3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3600" dirty="0">
                <a:ea typeface="標楷體" panose="03000509000000000000" pitchFamily="65" charset="-120"/>
              </a:rPr>
              <a:t>Yun-</a:t>
            </a:r>
            <a:r>
              <a:rPr lang="en-US" altLang="zh-TW" sz="3600" dirty="0" err="1">
                <a:ea typeface="標楷體" panose="03000509000000000000" pitchFamily="65" charset="-120"/>
              </a:rPr>
              <a:t>Heng</a:t>
            </a:r>
            <a:r>
              <a:rPr lang="en-US" altLang="zh-TW" sz="3600" dirty="0">
                <a:ea typeface="標楷體" panose="03000509000000000000" pitchFamily="65" charset="-120"/>
              </a:rPr>
              <a:t> </a:t>
            </a:r>
            <a:r>
              <a:rPr lang="en-US" altLang="zh-TW" sz="3600" dirty="0" err="1">
                <a:ea typeface="標楷體" panose="03000509000000000000" pitchFamily="65" charset="-120"/>
              </a:rPr>
              <a:t>Tsui</a:t>
            </a:r>
            <a:r>
              <a:rPr lang="en-US" altLang="zh-TW" sz="3600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36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崔耘珩</a:t>
            </a:r>
            <a:r>
              <a:rPr lang="en-US" altLang="zh-TW" sz="36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2038112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https://ai.stanford.edu/~syyeung/cvweb/Pictures1/colorpixel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8208" y="1938969"/>
            <a:ext cx="7712404" cy="4389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dirty="0"/>
              <a:t>Colored</a:t>
            </a:r>
            <a:r>
              <a:rPr lang="zh-TW" altLang="en-US" sz="5400" b="1" dirty="0">
                <a:latin typeface="+mn-lt"/>
              </a:rPr>
              <a:t> </a:t>
            </a:r>
            <a:r>
              <a:rPr lang="en-US" altLang="zh-TW" sz="5400" b="1" dirty="0">
                <a:latin typeface="+mn-lt"/>
              </a:rPr>
              <a:t>Image</a:t>
            </a:r>
            <a:r>
              <a:rPr lang="zh-TW" altLang="en-US" sz="5400" b="1" dirty="0">
                <a:latin typeface="+mn-lt"/>
              </a:rPr>
              <a:t> </a:t>
            </a:r>
            <a:r>
              <a:rPr lang="en-US" altLang="zh-TW" sz="5400" b="1" dirty="0">
                <a:latin typeface="+mn-lt"/>
              </a:rPr>
              <a:t>(Cont'd)</a:t>
            </a:r>
            <a:endParaRPr lang="zh-TW" altLang="en-US" sz="5400" b="1" dirty="0">
              <a:latin typeface="+mn-lt"/>
            </a:endParaRPr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ABF259BD-E90D-431C-8DBD-48AAD8CB30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zh-TW" sz="3200" dirty="0"/>
              <a:t>RGB Images use 3 values, [R,G,B] to represent a pixel.</a:t>
            </a:r>
            <a:endParaRPr lang="zh-TW" altLang="en-US" sz="32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pPr/>
              <a:t>10</a:t>
            </a:fld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14813" y="6550223"/>
            <a:ext cx="50914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>
                <a:solidFill>
                  <a:srgbClr val="D4D4D4"/>
                </a:solidFill>
              </a:rPr>
              <a:t> https://ai.stanford.edu/~syyeung/cvweb/Pictures1/colorpixels.png</a:t>
            </a:r>
          </a:p>
        </p:txBody>
      </p:sp>
    </p:spTree>
    <p:extLst>
      <p:ext uri="{BB962C8B-B14F-4D97-AF65-F5344CB8AC3E}">
        <p14:creationId xmlns:p14="http://schemas.microsoft.com/office/powerpoint/2010/main" val="316794419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>
          <a:xfrm>
            <a:off x="9197890" y="6492875"/>
            <a:ext cx="2743200" cy="365125"/>
          </a:xfrm>
        </p:spPr>
        <p:txBody>
          <a:bodyPr/>
          <a:lstStyle/>
          <a:p>
            <a:fld id="{8E9D419F-909D-442D-A7FC-67A1D9C6304F}" type="slidenum">
              <a:rPr lang="zh-TW" altLang="en-US" smtClean="0"/>
              <a:pPr/>
              <a:t>100</a:t>
            </a:fld>
            <a:endParaRPr lang="zh-TW" altLang="en-US" dirty="0"/>
          </a:p>
        </p:txBody>
      </p:sp>
      <p:sp>
        <p:nvSpPr>
          <p:cNvPr id="12" name="標題 1">
            <a:extLst>
              <a:ext uri="{FF2B5EF4-FFF2-40B4-BE49-F238E27FC236}">
                <a16:creationId xmlns:a16="http://schemas.microsoft.com/office/drawing/2014/main" id="{119DAFFC-6A97-4475-B10E-502B5DD356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4666"/>
            <a:ext cx="10515600" cy="1325562"/>
          </a:xfrm>
        </p:spPr>
        <p:txBody>
          <a:bodyPr>
            <a:normAutofit/>
          </a:bodyPr>
          <a:lstStyle/>
          <a:p>
            <a:r>
              <a:rPr lang="en-US" altLang="zh-TW" dirty="0"/>
              <a:t>Unpack Datasets</a:t>
            </a:r>
            <a:endParaRPr lang="en-US" altLang="zh-TW" sz="6000" dirty="0">
              <a:solidFill>
                <a:srgbClr val="202124"/>
              </a:solidFill>
            </a:endParaRPr>
          </a:p>
        </p:txBody>
      </p:sp>
      <p:graphicFrame>
        <p:nvGraphicFramePr>
          <p:cNvPr id="10" name="表格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3825016"/>
              </p:ext>
            </p:extLst>
          </p:nvPr>
        </p:nvGraphicFramePr>
        <p:xfrm>
          <a:off x="0" y="2296121"/>
          <a:ext cx="12192000" cy="3962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382710">
                <a:tc>
                  <a:txBody>
                    <a:bodyPr/>
                    <a:lstStyle/>
                    <a:p>
                      <a:r>
                        <a:rPr lang="nb-NO" altLang="zh-TW" sz="2000" b="0" kern="1200" dirty="0">
                          <a:solidFill>
                            <a:schemeClr val="lt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tar xvf</a:t>
                      </a:r>
                      <a:r>
                        <a:rPr lang="nb-NO" altLang="zh-TW" sz="2000" b="0" kern="1200" baseline="0" dirty="0">
                          <a:solidFill>
                            <a:schemeClr val="lt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nb-NO" altLang="zh-TW" sz="2000" b="0" kern="1200" dirty="0">
                          <a:solidFill>
                            <a:schemeClr val="lt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datasets/ILSVRC2012_img_train.tar –C datasets/train</a:t>
                      </a:r>
                      <a:endParaRPr lang="en-US" altLang="zh-TW" sz="2000" b="0" kern="1200" dirty="0">
                        <a:solidFill>
                          <a:schemeClr val="lt1"/>
                        </a:solidFill>
                        <a:effectLst/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  <p:graphicFrame>
        <p:nvGraphicFramePr>
          <p:cNvPr id="11" name="表格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07642"/>
              </p:ext>
            </p:extLst>
          </p:nvPr>
        </p:nvGraphicFramePr>
        <p:xfrm>
          <a:off x="0" y="5411665"/>
          <a:ext cx="12192000" cy="457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382710">
                <a:tc>
                  <a:txBody>
                    <a:bodyPr/>
                    <a:lstStyle/>
                    <a:p>
                      <a:r>
                        <a:rPr lang="nb-NO" altLang="zh-TW" sz="2400" b="0" kern="1200" dirty="0">
                          <a:solidFill>
                            <a:schemeClr val="lt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tar xvf</a:t>
                      </a:r>
                      <a:r>
                        <a:rPr lang="nb-NO" altLang="zh-TW" sz="2400" b="0" kern="1200" baseline="0" dirty="0">
                          <a:solidFill>
                            <a:schemeClr val="lt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nb-NO" altLang="zh-TW" sz="2400" b="0" kern="1200" dirty="0">
                          <a:solidFill>
                            <a:schemeClr val="lt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datasets/ILSVRC2012_img_val.tar –C datasets/val</a:t>
                      </a:r>
                      <a:endParaRPr lang="en-US" altLang="zh-TW" sz="2400" b="0" kern="1200" dirty="0">
                        <a:solidFill>
                          <a:schemeClr val="lt1"/>
                        </a:solidFill>
                        <a:effectLst/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  <p:graphicFrame>
        <p:nvGraphicFramePr>
          <p:cNvPr id="17" name="表格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1761176"/>
              </p:ext>
            </p:extLst>
          </p:nvPr>
        </p:nvGraphicFramePr>
        <p:xfrm>
          <a:off x="0" y="3516572"/>
          <a:ext cx="12192000" cy="8229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382710">
                <a:tc>
                  <a:txBody>
                    <a:bodyPr/>
                    <a:lstStyle/>
                    <a:p>
                      <a:r>
                        <a:rPr lang="en-US" altLang="zh-TW" sz="2400" b="0" kern="1200" dirty="0">
                          <a:solidFill>
                            <a:schemeClr val="lt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cd train</a:t>
                      </a:r>
                    </a:p>
                    <a:p>
                      <a:r>
                        <a:rPr lang="en-US" altLang="zh-TW" sz="2400" b="0" kern="1200" dirty="0">
                          <a:solidFill>
                            <a:schemeClr val="lt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for f in *.tar; do tar </a:t>
                      </a:r>
                      <a:r>
                        <a:rPr lang="en-US" altLang="zh-TW" sz="2400" b="0" kern="1200" dirty="0" err="1">
                          <a:solidFill>
                            <a:schemeClr val="lt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xvf</a:t>
                      </a:r>
                      <a:r>
                        <a:rPr lang="en-US" altLang="zh-TW" sz="2400" b="0" kern="1200" dirty="0">
                          <a:solidFill>
                            <a:schemeClr val="lt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 "$f"; done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  <p:sp>
        <p:nvSpPr>
          <p:cNvPr id="21" name="矩形 20"/>
          <p:cNvSpPr/>
          <p:nvPr/>
        </p:nvSpPr>
        <p:spPr>
          <a:xfrm>
            <a:off x="0" y="1834456"/>
            <a:ext cx="52106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b="1" dirty="0"/>
              <a:t>Unpack ILSVRC2012 train dataset.</a:t>
            </a:r>
            <a:endParaRPr lang="en-US" altLang="zh-TW" sz="3200" b="1" i="0" dirty="0">
              <a:solidFill>
                <a:srgbClr val="202124"/>
              </a:solidFill>
              <a:effectLst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0" y="3054907"/>
            <a:ext cx="616245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b="1" dirty="0"/>
              <a:t>Preprocessing ILSVRC2012 train dataset.</a:t>
            </a:r>
            <a:endParaRPr lang="en-US" altLang="zh-TW" sz="3200" b="1" i="0" dirty="0">
              <a:solidFill>
                <a:srgbClr val="202124"/>
              </a:solidFill>
              <a:effectLst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0" y="4950000"/>
            <a:ext cx="608185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b="1" dirty="0"/>
              <a:t>Unpack ILSVRC2012 evaluation dataset.</a:t>
            </a:r>
            <a:endParaRPr lang="en-US" altLang="zh-TW" sz="3200" b="1" i="0" dirty="0">
              <a:solidFill>
                <a:srgbClr val="202124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89611965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4400" dirty="0"/>
              <a:t>After unpack all the datasets: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TW" sz="4000" dirty="0"/>
              <a:t>Should have 1,279,891 files in the </a:t>
            </a:r>
            <a:r>
              <a:rPr lang="en-US" altLang="zh-TW" sz="4000" dirty="0">
                <a:solidFill>
                  <a:srgbClr val="00B0F0"/>
                </a:solidFill>
              </a:rPr>
              <a:t>train</a:t>
            </a:r>
            <a:r>
              <a:rPr lang="en-US" altLang="zh-TW" sz="4000" dirty="0"/>
              <a:t> folder.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TW" sz="4000" dirty="0"/>
              <a:t>Should have 50,000 files in the </a:t>
            </a:r>
            <a:r>
              <a:rPr lang="en-US" altLang="zh-TW" sz="4000" dirty="0" err="1">
                <a:solidFill>
                  <a:srgbClr val="00B0F0"/>
                </a:solidFill>
              </a:rPr>
              <a:t>val</a:t>
            </a:r>
            <a:r>
              <a:rPr lang="en-US" altLang="zh-TW" sz="4000" dirty="0"/>
              <a:t> folder. </a:t>
            </a:r>
            <a:endParaRPr lang="en-US" altLang="zh-TW" sz="4000" dirty="0">
              <a:solidFill>
                <a:srgbClr val="202124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>
          <a:xfrm>
            <a:off x="9197890" y="6492875"/>
            <a:ext cx="2743200" cy="365125"/>
          </a:xfrm>
        </p:spPr>
        <p:txBody>
          <a:bodyPr/>
          <a:lstStyle/>
          <a:p>
            <a:fld id="{8E9D419F-909D-442D-A7FC-67A1D9C6304F}" type="slidenum">
              <a:rPr lang="zh-TW" altLang="en-US" smtClean="0"/>
              <a:pPr/>
              <a:t>101</a:t>
            </a:fld>
            <a:endParaRPr lang="zh-TW" altLang="en-US" dirty="0"/>
          </a:p>
        </p:txBody>
      </p:sp>
      <p:sp>
        <p:nvSpPr>
          <p:cNvPr id="5" name="標題 1">
            <a:extLst>
              <a:ext uri="{FF2B5EF4-FFF2-40B4-BE49-F238E27FC236}">
                <a16:creationId xmlns:a16="http://schemas.microsoft.com/office/drawing/2014/main" id="{119DAFFC-6A97-4475-B10E-502B5DD35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Unpack Datasets (Cont'd)</a:t>
            </a:r>
            <a:endParaRPr lang="en-US" altLang="zh-TW" sz="6000" dirty="0">
              <a:solidFill>
                <a:srgbClr val="20212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311598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>
          <a:xfrm>
            <a:off x="9197890" y="6492875"/>
            <a:ext cx="2743200" cy="365125"/>
          </a:xfrm>
        </p:spPr>
        <p:txBody>
          <a:bodyPr/>
          <a:lstStyle/>
          <a:p>
            <a:fld id="{8E9D419F-909D-442D-A7FC-67A1D9C6304F}" type="slidenum">
              <a:rPr lang="zh-TW" altLang="en-US" smtClean="0"/>
              <a:pPr/>
              <a:t>102</a:t>
            </a:fld>
            <a:endParaRPr lang="zh-TW" altLang="en-US" dirty="0"/>
          </a:p>
        </p:txBody>
      </p:sp>
      <p:graphicFrame>
        <p:nvGraphicFramePr>
          <p:cNvPr id="2" name="表格 1"/>
          <p:cNvGraphicFramePr>
            <a:graphicFrameLocks noGrp="1"/>
          </p:cNvGraphicFramePr>
          <p:nvPr/>
        </p:nvGraphicFramePr>
        <p:xfrm>
          <a:off x="0" y="1566309"/>
          <a:ext cx="12192000" cy="5181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403722">
                <a:tc>
                  <a:txBody>
                    <a:bodyPr/>
                    <a:lstStyle/>
                    <a:p>
                      <a:r>
                        <a:rPr lang="en-US" altLang="zh-TW" sz="2800" b="0" kern="1200" dirty="0">
                          <a:solidFill>
                            <a:schemeClr val="lt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!pip install –r requirements.txt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  <p:sp>
        <p:nvSpPr>
          <p:cNvPr id="3" name="矩形 2"/>
          <p:cNvSpPr/>
          <p:nvPr/>
        </p:nvSpPr>
        <p:spPr>
          <a:xfrm>
            <a:off x="4733562" y="2110403"/>
            <a:ext cx="270041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b="1" dirty="0">
                <a:solidFill>
                  <a:srgbClr val="202124"/>
                </a:solidFill>
              </a:rPr>
              <a:t>requirements.txt</a:t>
            </a:r>
            <a:endParaRPr lang="en-US" altLang="zh-TW" sz="2800" b="1" i="0" dirty="0">
              <a:solidFill>
                <a:srgbClr val="202124"/>
              </a:solidFill>
              <a:effectLst/>
            </a:endParaRPr>
          </a:p>
        </p:txBody>
      </p:sp>
      <p:graphicFrame>
        <p:nvGraphicFramePr>
          <p:cNvPr id="11" name="表格 10"/>
          <p:cNvGraphicFramePr>
            <a:graphicFrameLocks noGrp="1"/>
          </p:cNvGraphicFramePr>
          <p:nvPr/>
        </p:nvGraphicFramePr>
        <p:xfrm>
          <a:off x="239154" y="2633623"/>
          <a:ext cx="11689236" cy="41148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689236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403722">
                <a:tc>
                  <a:txBody>
                    <a:bodyPr/>
                    <a:lstStyle/>
                    <a:p>
                      <a:r>
                        <a:rPr lang="en-US" altLang="zh-TW" sz="2400" b="0" dirty="0">
                          <a:solidFill>
                            <a:schemeClr val="tx1"/>
                          </a:solidFill>
                          <a:latin typeface="+mj-lt"/>
                          <a:cs typeface="Courier New" panose="02070309020205020404" pitchFamily="49" charset="0"/>
                        </a:rPr>
                        <a:t>torchvision @ https://download.pytorch.org/whl/cu102/torchvision-0.10.0%2Bcu102-cp37-cp37m-linux_x86_64.whl </a:t>
                      </a:r>
                      <a:br>
                        <a:rPr lang="en-US" altLang="zh-TW" sz="2400" b="0" dirty="0">
                          <a:solidFill>
                            <a:schemeClr val="tx1"/>
                          </a:solidFill>
                          <a:latin typeface="+mj-lt"/>
                          <a:cs typeface="Courier New" panose="02070309020205020404" pitchFamily="49" charset="0"/>
                        </a:rPr>
                      </a:br>
                      <a:r>
                        <a:rPr lang="en-US" altLang="zh-TW" sz="2400" b="0" dirty="0">
                          <a:solidFill>
                            <a:schemeClr val="tx1"/>
                          </a:solidFill>
                          <a:latin typeface="+mj-lt"/>
                          <a:cs typeface="Courier New" panose="02070309020205020404" pitchFamily="49" charset="0"/>
                        </a:rPr>
                        <a:t>torch @ https://download.pytorch.org/whl/cu102/torch-1.9.0%2Bcu102-cp37-cp37m-linux_x86_64.whl</a:t>
                      </a:r>
                    </a:p>
                    <a:p>
                      <a:r>
                        <a:rPr lang="en-US" altLang="zh-TW" sz="2400" b="0" dirty="0">
                          <a:solidFill>
                            <a:schemeClr val="tx1"/>
                          </a:solidFill>
                          <a:latin typeface="+mj-lt"/>
                          <a:cs typeface="Courier New" panose="02070309020205020404" pitchFamily="49" charset="0"/>
                        </a:rPr>
                        <a:t>tensorflow @ file:///tensorflow-2.5.0-cp37-cp37m-linux_x86_64.whl</a:t>
                      </a:r>
                    </a:p>
                    <a:p>
                      <a:r>
                        <a:rPr lang="en-US" altLang="zh-TW" sz="2400" b="0" dirty="0" err="1">
                          <a:solidFill>
                            <a:schemeClr val="tx1"/>
                          </a:solidFill>
                          <a:latin typeface="+mj-lt"/>
                          <a:cs typeface="Courier New" panose="02070309020205020404" pitchFamily="49" charset="0"/>
                        </a:rPr>
                        <a:t>tensorboard</a:t>
                      </a:r>
                      <a:r>
                        <a:rPr lang="en-US" altLang="zh-TW" sz="2400" b="0" dirty="0">
                          <a:solidFill>
                            <a:schemeClr val="tx1"/>
                          </a:solidFill>
                          <a:latin typeface="+mj-lt"/>
                          <a:cs typeface="Courier New" panose="02070309020205020404" pitchFamily="49" charset="0"/>
                        </a:rPr>
                        <a:t>==2.5.0</a:t>
                      </a:r>
                    </a:p>
                    <a:p>
                      <a:r>
                        <a:rPr lang="en-US" altLang="zh-TW" sz="2400" b="0" dirty="0" err="1">
                          <a:solidFill>
                            <a:schemeClr val="tx1"/>
                          </a:solidFill>
                          <a:latin typeface="+mj-lt"/>
                          <a:cs typeface="Courier New" panose="02070309020205020404" pitchFamily="49" charset="0"/>
                        </a:rPr>
                        <a:t>keras</a:t>
                      </a:r>
                      <a:r>
                        <a:rPr lang="en-US" altLang="zh-TW" sz="2400" b="0" dirty="0">
                          <a:solidFill>
                            <a:schemeClr val="tx1"/>
                          </a:solidFill>
                          <a:latin typeface="+mj-lt"/>
                          <a:cs typeface="Courier New" panose="02070309020205020404" pitchFamily="49" charset="0"/>
                        </a:rPr>
                        <a:t>==2.4.3</a:t>
                      </a:r>
                    </a:p>
                    <a:p>
                      <a:r>
                        <a:rPr lang="en-US" altLang="zh-TW" sz="2400" b="0" dirty="0" err="1">
                          <a:solidFill>
                            <a:schemeClr val="tx1"/>
                          </a:solidFill>
                          <a:latin typeface="+mj-lt"/>
                          <a:cs typeface="Courier New" panose="02070309020205020404" pitchFamily="49" charset="0"/>
                        </a:rPr>
                        <a:t>scipy</a:t>
                      </a:r>
                      <a:r>
                        <a:rPr lang="en-US" altLang="zh-TW" sz="2400" b="0" dirty="0">
                          <a:solidFill>
                            <a:schemeClr val="tx1"/>
                          </a:solidFill>
                          <a:latin typeface="+mj-lt"/>
                          <a:cs typeface="Courier New" panose="02070309020205020404" pitchFamily="49" charset="0"/>
                        </a:rPr>
                        <a:t>==1.4.1</a:t>
                      </a:r>
                    </a:p>
                    <a:p>
                      <a:r>
                        <a:rPr lang="en-US" altLang="zh-TW" sz="2400" b="0" dirty="0" err="1">
                          <a:solidFill>
                            <a:schemeClr val="tx1"/>
                          </a:solidFill>
                          <a:latin typeface="+mj-lt"/>
                          <a:cs typeface="Courier New" panose="02070309020205020404" pitchFamily="49" charset="0"/>
                        </a:rPr>
                        <a:t>numpy</a:t>
                      </a:r>
                      <a:r>
                        <a:rPr lang="en-US" altLang="zh-TW" sz="2400" b="0" dirty="0">
                          <a:solidFill>
                            <a:schemeClr val="tx1"/>
                          </a:solidFill>
                          <a:latin typeface="+mj-lt"/>
                          <a:cs typeface="Courier New" panose="02070309020205020404" pitchFamily="49" charset="0"/>
                        </a:rPr>
                        <a:t>==1.19.5</a:t>
                      </a:r>
                    </a:p>
                    <a:p>
                      <a:r>
                        <a:rPr lang="en-US" altLang="zh-TW" sz="2400" b="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Courier New" panose="02070309020205020404" pitchFamily="49" charset="0"/>
                        </a:rPr>
                        <a:t>magenta==</a:t>
                      </a:r>
                      <a:r>
                        <a:rPr lang="en-US" altLang="zh-TW" sz="2400" b="0" dirty="0">
                          <a:solidFill>
                            <a:schemeClr val="tx1"/>
                          </a:solidFill>
                          <a:latin typeface="+mj-lt"/>
                        </a:rPr>
                        <a:t>2.1.3</a:t>
                      </a:r>
                    </a:p>
                    <a:p>
                      <a:r>
                        <a:rPr lang="en-US" altLang="zh-TW" sz="2400" b="0" kern="1200" dirty="0" err="1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Courier New" panose="02070309020205020404" pitchFamily="49" charset="0"/>
                        </a:rPr>
                        <a:t>numba</a:t>
                      </a:r>
                      <a:r>
                        <a:rPr lang="en-US" altLang="zh-TW" sz="2400" b="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Courier New" panose="02070309020205020404" pitchFamily="49" charset="0"/>
                        </a:rPr>
                        <a:t>==0.48.0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  <p:sp>
        <p:nvSpPr>
          <p:cNvPr id="9" name="標題 1">
            <a:extLst>
              <a:ext uri="{FF2B5EF4-FFF2-40B4-BE49-F238E27FC236}">
                <a16:creationId xmlns:a16="http://schemas.microsoft.com/office/drawing/2014/main" id="{F71425A5-DD24-4AED-BFCC-46FFB08AAD64}"/>
              </a:ext>
            </a:extLst>
          </p:cNvPr>
          <p:cNvSpPr txBox="1">
            <a:spLocks/>
          </p:cNvSpPr>
          <p:nvPr/>
        </p:nvSpPr>
        <p:spPr>
          <a:xfrm>
            <a:off x="838200" y="327025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altLang="zh-TW" dirty="0">
                <a:solidFill>
                  <a:srgbClr val="202124"/>
                </a:solidFill>
              </a:rPr>
              <a:t>Install Requirements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4434230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>
          <a:xfrm>
            <a:off x="9185190" y="6492875"/>
            <a:ext cx="2743200" cy="365125"/>
          </a:xfrm>
        </p:spPr>
        <p:txBody>
          <a:bodyPr/>
          <a:lstStyle/>
          <a:p>
            <a:fld id="{8E9D419F-909D-442D-A7FC-67A1D9C6304F}" type="slidenum">
              <a:rPr lang="zh-TW" altLang="en-US" smtClean="0"/>
              <a:pPr/>
              <a:t>103</a:t>
            </a:fld>
            <a:endParaRPr lang="zh-TW" altLang="en-US" dirty="0"/>
          </a:p>
        </p:txBody>
      </p:sp>
      <p:graphicFrame>
        <p:nvGraphicFramePr>
          <p:cNvPr id="7" name="表格 6"/>
          <p:cNvGraphicFramePr>
            <a:graphicFrameLocks noGrp="1"/>
          </p:cNvGraphicFramePr>
          <p:nvPr/>
        </p:nvGraphicFramePr>
        <p:xfrm>
          <a:off x="0" y="1542088"/>
          <a:ext cx="12192000" cy="5181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382710">
                <a:tc>
                  <a:txBody>
                    <a:bodyPr/>
                    <a:lstStyle/>
                    <a:p>
                      <a:r>
                        <a:rPr lang="en-US" altLang="zh-TW" sz="2800" b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git clone https://github</a:t>
                      </a:r>
                      <a:r>
                        <a:rPr lang="en-US" altLang="zh-TW" sz="2800" b="0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.</a:t>
                      </a:r>
                      <a:r>
                        <a:rPr lang="en-US" altLang="zh-TW" sz="2800" b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com/tensorflow/models</a:t>
                      </a:r>
                      <a:r>
                        <a:rPr lang="en-US" altLang="zh-TW" sz="2800" b="0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.</a:t>
                      </a:r>
                      <a:r>
                        <a:rPr lang="en-US" altLang="zh-TW" sz="2800" b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git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  <p:sp>
        <p:nvSpPr>
          <p:cNvPr id="11" name="矩形 10"/>
          <p:cNvSpPr/>
          <p:nvPr/>
        </p:nvSpPr>
        <p:spPr>
          <a:xfrm>
            <a:off x="0" y="1033844"/>
            <a:ext cx="900528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b="1" dirty="0"/>
              <a:t>Clone Tensorflow models repository to install </a:t>
            </a:r>
            <a:r>
              <a:rPr lang="en-US" altLang="zh-TW" sz="2800" b="1" dirty="0">
                <a:solidFill>
                  <a:schemeClr val="accent1">
                    <a:lumMod val="75000"/>
                  </a:schemeClr>
                </a:solidFill>
              </a:rPr>
              <a:t>slim</a:t>
            </a:r>
            <a:r>
              <a:rPr lang="en-US" altLang="zh-TW" sz="2800" b="1" dirty="0"/>
              <a:t> module. </a:t>
            </a:r>
            <a:endParaRPr lang="en-US" altLang="zh-TW" sz="2800" b="1" i="0" dirty="0">
              <a:solidFill>
                <a:srgbClr val="202124"/>
              </a:solidFill>
              <a:effectLst/>
            </a:endParaRPr>
          </a:p>
        </p:txBody>
      </p:sp>
      <p:graphicFrame>
        <p:nvGraphicFramePr>
          <p:cNvPr id="15" name="表格 14"/>
          <p:cNvGraphicFramePr>
            <a:graphicFrameLocks noGrp="1"/>
          </p:cNvGraphicFramePr>
          <p:nvPr/>
        </p:nvGraphicFramePr>
        <p:xfrm>
          <a:off x="0" y="2812992"/>
          <a:ext cx="12192000" cy="5181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329427">
                <a:tc>
                  <a:txBody>
                    <a:bodyPr/>
                    <a:lstStyle/>
                    <a:p>
                      <a:r>
                        <a:rPr lang="en-US" altLang="zh-TW" sz="2800" b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cd models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  <p:sp>
        <p:nvSpPr>
          <p:cNvPr id="16" name="矩形 15"/>
          <p:cNvSpPr/>
          <p:nvPr/>
        </p:nvSpPr>
        <p:spPr>
          <a:xfrm>
            <a:off x="0" y="2319724"/>
            <a:ext cx="53515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b="1" dirty="0"/>
              <a:t>Change directory to folder </a:t>
            </a:r>
            <a:r>
              <a:rPr lang="en-US" altLang="zh-TW" sz="2800" b="1" dirty="0">
                <a:solidFill>
                  <a:schemeClr val="accent1">
                    <a:lumMod val="75000"/>
                  </a:schemeClr>
                </a:solidFill>
              </a:rPr>
              <a:t>models</a:t>
            </a:r>
            <a:r>
              <a:rPr lang="en-US" altLang="zh-TW" sz="2800" b="1" dirty="0"/>
              <a:t>.</a:t>
            </a:r>
            <a:endParaRPr lang="en-US" altLang="zh-TW" sz="2800" b="1" i="0" dirty="0">
              <a:effectLst/>
            </a:endParaRPr>
          </a:p>
        </p:txBody>
      </p:sp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4034340"/>
              </p:ext>
            </p:extLst>
          </p:nvPr>
        </p:nvGraphicFramePr>
        <p:xfrm>
          <a:off x="0" y="3852238"/>
          <a:ext cx="12192000" cy="5181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382710">
                <a:tc>
                  <a:txBody>
                    <a:bodyPr/>
                    <a:lstStyle/>
                    <a:p>
                      <a:r>
                        <a:rPr lang="en-US" altLang="zh-TW" sz="2800" b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cd models/research/slim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  <p:sp>
        <p:nvSpPr>
          <p:cNvPr id="10" name="矩形 9"/>
          <p:cNvSpPr/>
          <p:nvPr/>
        </p:nvSpPr>
        <p:spPr>
          <a:xfrm>
            <a:off x="0" y="3393052"/>
            <a:ext cx="487389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b="1" dirty="0"/>
              <a:t>Change directory to folder </a:t>
            </a:r>
            <a:r>
              <a:rPr lang="en-US" altLang="zh-TW" sz="2800" b="1" dirty="0">
                <a:solidFill>
                  <a:schemeClr val="accent1">
                    <a:lumMod val="75000"/>
                  </a:schemeClr>
                </a:solidFill>
              </a:rPr>
              <a:t>slim</a:t>
            </a:r>
            <a:r>
              <a:rPr lang="en-US" altLang="zh-TW" sz="2800" b="1" dirty="0"/>
              <a:t>.</a:t>
            </a:r>
            <a:endParaRPr lang="en-US" altLang="zh-TW" sz="2800" b="1" i="0" dirty="0">
              <a:effectLst/>
            </a:endParaRPr>
          </a:p>
        </p:txBody>
      </p:sp>
      <p:graphicFrame>
        <p:nvGraphicFramePr>
          <p:cNvPr id="12" name="表格 11"/>
          <p:cNvGraphicFramePr>
            <a:graphicFrameLocks noGrp="1"/>
          </p:cNvGraphicFramePr>
          <p:nvPr/>
        </p:nvGraphicFramePr>
        <p:xfrm>
          <a:off x="0" y="5350419"/>
          <a:ext cx="12192000" cy="9448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382710">
                <a:tc>
                  <a:txBody>
                    <a:bodyPr/>
                    <a:lstStyle/>
                    <a:p>
                      <a:r>
                        <a:rPr lang="en-US" altLang="zh-TW" sz="2800" b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python3 setup</a:t>
                      </a:r>
                      <a:r>
                        <a:rPr lang="en-US" altLang="zh-TW" sz="2800" b="0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.</a:t>
                      </a:r>
                      <a:r>
                        <a:rPr lang="en-US" altLang="zh-TW" sz="2800" b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py build</a:t>
                      </a:r>
                    </a:p>
                    <a:p>
                      <a:r>
                        <a:rPr lang="en-US" altLang="zh-TW" sz="2800" b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python3 setup</a:t>
                      </a:r>
                      <a:r>
                        <a:rPr lang="en-US" altLang="zh-TW" sz="2800" b="0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.</a:t>
                      </a:r>
                      <a:r>
                        <a:rPr lang="en-US" altLang="zh-TW" sz="2800" b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py install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  <p:sp>
        <p:nvSpPr>
          <p:cNvPr id="13" name="矩形 12"/>
          <p:cNvSpPr/>
          <p:nvPr/>
        </p:nvSpPr>
        <p:spPr>
          <a:xfrm>
            <a:off x="0" y="4829584"/>
            <a:ext cx="309616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b="1" dirty="0"/>
              <a:t>Install </a:t>
            </a:r>
            <a:r>
              <a:rPr lang="en-US" altLang="zh-TW" sz="2800" b="1" dirty="0">
                <a:solidFill>
                  <a:schemeClr val="accent1">
                    <a:lumMod val="75000"/>
                  </a:schemeClr>
                </a:solidFill>
              </a:rPr>
              <a:t>slim</a:t>
            </a:r>
            <a:r>
              <a:rPr lang="en-US" altLang="zh-TW" sz="2800" b="1" dirty="0"/>
              <a:t> module.</a:t>
            </a:r>
            <a:endParaRPr lang="en-US" altLang="zh-TW" sz="2800" b="1" i="0" dirty="0">
              <a:solidFill>
                <a:srgbClr val="202124"/>
              </a:solidFill>
              <a:effectLst/>
            </a:endParaRPr>
          </a:p>
        </p:txBody>
      </p:sp>
      <p:sp>
        <p:nvSpPr>
          <p:cNvPr id="14" name="標題 1">
            <a:extLst>
              <a:ext uri="{FF2B5EF4-FFF2-40B4-BE49-F238E27FC236}">
                <a16:creationId xmlns:a16="http://schemas.microsoft.com/office/drawing/2014/main" id="{CAD6644F-29BC-4466-B93B-E39EEA75B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04857"/>
            <a:ext cx="10515600" cy="1325562"/>
          </a:xfrm>
        </p:spPr>
        <p:txBody>
          <a:bodyPr>
            <a:normAutofit/>
          </a:bodyPr>
          <a:lstStyle/>
          <a:p>
            <a:r>
              <a:rPr lang="en-US" altLang="zh-TW" dirty="0"/>
              <a:t>Install </a:t>
            </a:r>
            <a:r>
              <a:rPr lang="en-US" altLang="zh-TW" dirty="0">
                <a:solidFill>
                  <a:schemeClr val="accent1">
                    <a:lumMod val="75000"/>
                  </a:schemeClr>
                </a:solidFill>
              </a:rPr>
              <a:t>slim</a:t>
            </a:r>
            <a:r>
              <a:rPr lang="en-US" altLang="zh-TW" dirty="0"/>
              <a:t> Module</a:t>
            </a:r>
            <a:endParaRPr lang="en-US" altLang="zh-TW" sz="6000" dirty="0">
              <a:solidFill>
                <a:srgbClr val="20212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734226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>
          <a:xfrm>
            <a:off x="9185190" y="6492875"/>
            <a:ext cx="2743200" cy="365125"/>
          </a:xfrm>
        </p:spPr>
        <p:txBody>
          <a:bodyPr/>
          <a:lstStyle/>
          <a:p>
            <a:fld id="{8E9D419F-909D-442D-A7FC-67A1D9C6304F}" type="slidenum">
              <a:rPr lang="zh-TW" altLang="en-US" smtClean="0"/>
              <a:pPr/>
              <a:t>104</a:t>
            </a:fld>
            <a:endParaRPr lang="zh-TW" altLang="en-US" dirty="0"/>
          </a:p>
        </p:txBody>
      </p:sp>
      <p:sp>
        <p:nvSpPr>
          <p:cNvPr id="14" name="標題 1">
            <a:extLst>
              <a:ext uri="{FF2B5EF4-FFF2-40B4-BE49-F238E27FC236}">
                <a16:creationId xmlns:a16="http://schemas.microsoft.com/office/drawing/2014/main" id="{CAD6644F-29BC-4466-B93B-E39EEA75B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515"/>
            <a:ext cx="10515600" cy="1325562"/>
          </a:xfrm>
        </p:spPr>
        <p:txBody>
          <a:bodyPr>
            <a:normAutofit/>
          </a:bodyPr>
          <a:lstStyle/>
          <a:p>
            <a:r>
              <a:rPr lang="en-US" altLang="zh-TW" dirty="0"/>
              <a:t>Preprocessing Datasets </a:t>
            </a:r>
            <a:endParaRPr lang="en-US" altLang="zh-TW" sz="6000" dirty="0">
              <a:solidFill>
                <a:srgbClr val="202124"/>
              </a:solidFill>
            </a:endParaRPr>
          </a:p>
        </p:txBody>
      </p:sp>
      <p:graphicFrame>
        <p:nvGraphicFramePr>
          <p:cNvPr id="17" name="表格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5615678"/>
              </p:ext>
            </p:extLst>
          </p:nvPr>
        </p:nvGraphicFramePr>
        <p:xfrm>
          <a:off x="0" y="2287585"/>
          <a:ext cx="12192000" cy="457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382710">
                <a:tc>
                  <a:txBody>
                    <a:bodyPr/>
                    <a:lstStyle/>
                    <a:p>
                      <a:r>
                        <a:rPr lang="en-US" altLang="zh-TW" sz="2400" b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cd datasets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  <p:sp>
        <p:nvSpPr>
          <p:cNvPr id="18" name="矩形 17"/>
          <p:cNvSpPr/>
          <p:nvPr/>
        </p:nvSpPr>
        <p:spPr>
          <a:xfrm>
            <a:off x="0" y="1814074"/>
            <a:ext cx="64371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b="1" dirty="0"/>
              <a:t>Change directory to folder </a:t>
            </a:r>
            <a:r>
              <a:rPr lang="en-US" altLang="zh-TW" sz="2800" b="1" dirty="0">
                <a:solidFill>
                  <a:srgbClr val="0070C0"/>
                </a:solidFill>
              </a:rPr>
              <a:t>slim/datasets/</a:t>
            </a:r>
            <a:r>
              <a:rPr lang="en-US" altLang="zh-TW" sz="2800" b="1" dirty="0"/>
              <a:t>.</a:t>
            </a:r>
            <a:endParaRPr lang="en-US" altLang="zh-TW" sz="3200" b="1" i="0" dirty="0">
              <a:effectLst/>
            </a:endParaRPr>
          </a:p>
        </p:txBody>
      </p:sp>
      <p:graphicFrame>
        <p:nvGraphicFramePr>
          <p:cNvPr id="19" name="表格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8490771"/>
              </p:ext>
            </p:extLst>
          </p:nvPr>
        </p:nvGraphicFramePr>
        <p:xfrm>
          <a:off x="0" y="5544944"/>
          <a:ext cx="12192000" cy="2895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231601">
                <a:tc>
                  <a:txBody>
                    <a:bodyPr/>
                    <a:lstStyle/>
                    <a:p>
                      <a:r>
                        <a:rPr lang="en-US" altLang="zh-TW" sz="1300" b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python3 preprocess_imagenet_validation_data.py &lt;VALIDATION_DATASET_DIRECTORY&gt; imagenet_2012_validation_synset_labels.txt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  <p:sp>
        <p:nvSpPr>
          <p:cNvPr id="20" name="矩形 19"/>
          <p:cNvSpPr/>
          <p:nvPr/>
        </p:nvSpPr>
        <p:spPr>
          <a:xfrm>
            <a:off x="0" y="5089887"/>
            <a:ext cx="480548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b="1" dirty="0"/>
              <a:t>Preprocess validation datasets.</a:t>
            </a:r>
            <a:endParaRPr lang="en-US" altLang="zh-TW" sz="3200" b="1" i="0" dirty="0">
              <a:solidFill>
                <a:srgbClr val="202124"/>
              </a:solidFill>
              <a:effectLst/>
            </a:endParaRPr>
          </a:p>
        </p:txBody>
      </p:sp>
      <p:graphicFrame>
        <p:nvGraphicFramePr>
          <p:cNvPr id="21" name="表格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7917095"/>
              </p:ext>
            </p:extLst>
          </p:nvPr>
        </p:nvGraphicFramePr>
        <p:xfrm>
          <a:off x="0" y="3512647"/>
          <a:ext cx="12192000" cy="10058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382710">
                <a:tc>
                  <a:txBody>
                    <a:bodyPr/>
                    <a:lstStyle/>
                    <a:p>
                      <a:r>
                        <a:rPr lang="nb-NO" altLang="zh-TW" sz="2000" b="0" kern="1200" dirty="0">
                          <a:solidFill>
                            <a:schemeClr val="lt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wget https://repository.prace-ri.eu/git/Data-Analytics/Benchmarks/-/raw/bfea8c2c69078a98c35a6e774809e7d9cc807874/ImageNetUseCaseV2/Dataset/Metadata/imagenet_2012_bounding_boxes.csv</a:t>
                      </a:r>
                      <a:endParaRPr lang="en-US" altLang="zh-TW" sz="2000" b="0" kern="1200" dirty="0">
                        <a:solidFill>
                          <a:schemeClr val="lt1"/>
                        </a:solidFill>
                        <a:effectLst/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  <p:sp>
        <p:nvSpPr>
          <p:cNvPr id="22" name="矩形 21"/>
          <p:cNvSpPr/>
          <p:nvPr/>
        </p:nvSpPr>
        <p:spPr>
          <a:xfrm>
            <a:off x="0" y="2989427"/>
            <a:ext cx="607217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b="1" dirty="0"/>
              <a:t>Download ILSVRC2012 bounding boxes.</a:t>
            </a:r>
            <a:endParaRPr lang="en-US" altLang="zh-TW" sz="2800" b="1" i="0" dirty="0">
              <a:solidFill>
                <a:srgbClr val="202124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748591552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>
          <a:xfrm>
            <a:off x="9185190" y="6492875"/>
            <a:ext cx="2743200" cy="365125"/>
          </a:xfrm>
        </p:spPr>
        <p:txBody>
          <a:bodyPr/>
          <a:lstStyle/>
          <a:p>
            <a:fld id="{8E9D419F-909D-442D-A7FC-67A1D9C6304F}" type="slidenum">
              <a:rPr lang="zh-TW" altLang="en-US" smtClean="0"/>
              <a:pPr/>
              <a:t>105</a:t>
            </a:fld>
            <a:endParaRPr lang="zh-TW" altLang="en-US" dirty="0"/>
          </a:p>
        </p:txBody>
      </p:sp>
      <p:sp>
        <p:nvSpPr>
          <p:cNvPr id="14" name="標題 1">
            <a:extLst>
              <a:ext uri="{FF2B5EF4-FFF2-40B4-BE49-F238E27FC236}">
                <a16:creationId xmlns:a16="http://schemas.microsoft.com/office/drawing/2014/main" id="{CAD6644F-29BC-4466-B93B-E39EEA75B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515"/>
            <a:ext cx="10515600" cy="1325562"/>
          </a:xfrm>
        </p:spPr>
        <p:txBody>
          <a:bodyPr>
            <a:normAutofit/>
          </a:bodyPr>
          <a:lstStyle/>
          <a:p>
            <a:r>
              <a:rPr lang="en-US" altLang="zh-TW" dirty="0"/>
              <a:t>Preprocessing Datasets (Cont'd) </a:t>
            </a:r>
            <a:endParaRPr lang="en-US" altLang="zh-TW" sz="6000" dirty="0">
              <a:solidFill>
                <a:srgbClr val="202124"/>
              </a:solidFill>
            </a:endParaRPr>
          </a:p>
        </p:txBody>
      </p:sp>
      <p:graphicFrame>
        <p:nvGraphicFramePr>
          <p:cNvPr id="10" name="表格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3663117"/>
              </p:ext>
            </p:extLst>
          </p:nvPr>
        </p:nvGraphicFramePr>
        <p:xfrm>
          <a:off x="0" y="5183210"/>
          <a:ext cx="12192000" cy="11887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382710">
                <a:tc>
                  <a:txBody>
                    <a:bodyPr/>
                    <a:lstStyle/>
                    <a:p>
                      <a:r>
                        <a:rPr lang="en-US" altLang="zh-TW" b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python3 build_imagenet_data.py</a:t>
                      </a:r>
                    </a:p>
                    <a:p>
                      <a:r>
                        <a:rPr lang="en-US" altLang="zh-TW" b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  --</a:t>
                      </a:r>
                      <a:r>
                        <a:rPr lang="en-US" altLang="zh-TW" b="0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train_directory</a:t>
                      </a:r>
                      <a:r>
                        <a:rPr lang="en-US" altLang="zh-TW" b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=&lt;TRAIN_DATASET_DIRECTORY&gt; \</a:t>
                      </a:r>
                    </a:p>
                    <a:p>
                      <a:r>
                        <a:rPr lang="en-US" altLang="zh-TW" b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  --</a:t>
                      </a:r>
                      <a:r>
                        <a:rPr lang="en-US" altLang="zh-TW" b="0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validation_directory</a:t>
                      </a:r>
                      <a:r>
                        <a:rPr lang="en-US" altLang="zh-TW" b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=&lt;VALIDATION_DATASET_DIRECTORY&gt; \</a:t>
                      </a:r>
                    </a:p>
                    <a:p>
                      <a:r>
                        <a:rPr lang="en-US" altLang="zh-TW" b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  --</a:t>
                      </a:r>
                      <a:r>
                        <a:rPr lang="en-US" altLang="zh-TW" b="0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output_directory</a:t>
                      </a:r>
                      <a:r>
                        <a:rPr lang="en-US" altLang="zh-TW" b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=&lt;OUTPUT_DIRECTORY&gt; \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  <p:sp>
        <p:nvSpPr>
          <p:cNvPr id="11" name="矩形 10"/>
          <p:cNvSpPr/>
          <p:nvPr/>
        </p:nvSpPr>
        <p:spPr>
          <a:xfrm>
            <a:off x="0" y="4693055"/>
            <a:ext cx="323992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b="1" dirty="0"/>
              <a:t>Preprocess datasets.</a:t>
            </a:r>
            <a:endParaRPr lang="en-US" altLang="zh-TW" sz="3200" b="1" i="0" dirty="0">
              <a:solidFill>
                <a:srgbClr val="202124"/>
              </a:solidFill>
              <a:effectLst/>
            </a:endParaRPr>
          </a:p>
        </p:txBody>
      </p:sp>
      <p:graphicFrame>
        <p:nvGraphicFramePr>
          <p:cNvPr id="12" name="表格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4303980"/>
              </p:ext>
            </p:extLst>
          </p:nvPr>
        </p:nvGraphicFramePr>
        <p:xfrm>
          <a:off x="0" y="1671114"/>
          <a:ext cx="12192000" cy="25298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231601">
                <a:tc>
                  <a:txBody>
                    <a:bodyPr/>
                    <a:lstStyle/>
                    <a:p>
                      <a:r>
                        <a:rPr lang="en-US" altLang="zh-TW" sz="1600" b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cd &lt;TRAIN_DATASET_DIRECTORY&gt; </a:t>
                      </a:r>
                    </a:p>
                    <a:p>
                      <a:r>
                        <a:rPr lang="en-US" altLang="zh-TW" sz="1600" b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for </a:t>
                      </a:r>
                      <a:r>
                        <a:rPr lang="en-US" altLang="zh-TW" sz="1600" b="0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i</a:t>
                      </a:r>
                      <a:r>
                        <a:rPr lang="en-US" altLang="zh-TW" sz="1600" b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 in *.JPEG</a:t>
                      </a:r>
                    </a:p>
                    <a:p>
                      <a:r>
                        <a:rPr lang="en-US" altLang="zh-TW" sz="1600" b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do</a:t>
                      </a:r>
                    </a:p>
                    <a:p>
                      <a:r>
                        <a:rPr lang="en-US" altLang="zh-TW" sz="1600" b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   </a:t>
                      </a:r>
                      <a:r>
                        <a:rPr lang="en-US" altLang="zh-TW" sz="1600" b="0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data_img</a:t>
                      </a:r>
                      <a:r>
                        <a:rPr lang="en-US" altLang="zh-TW" sz="1600" b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=${</a:t>
                      </a:r>
                      <a:r>
                        <a:rPr lang="en-US" altLang="zh-TW" sz="1600" b="0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i</a:t>
                      </a:r>
                      <a:r>
                        <a:rPr lang="en-US" altLang="zh-TW" sz="1600" b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%%_*}</a:t>
                      </a:r>
                    </a:p>
                    <a:p>
                      <a:r>
                        <a:rPr lang="en-US" altLang="zh-TW" sz="1600" b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   </a:t>
                      </a:r>
                      <a:r>
                        <a:rPr lang="en-US" altLang="zh-TW" sz="1600" b="0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img</a:t>
                      </a:r>
                      <a:r>
                        <a:rPr lang="en-US" altLang="zh-TW" sz="1600" b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=${</a:t>
                      </a:r>
                      <a:r>
                        <a:rPr lang="en-US" altLang="zh-TW" sz="1600" b="0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data_img</a:t>
                      </a:r>
                      <a:r>
                        <a:rPr lang="en-US" altLang="zh-TW" sz="1600" b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}</a:t>
                      </a:r>
                    </a:p>
                    <a:p>
                      <a:r>
                        <a:rPr lang="en-US" altLang="zh-TW" sz="1600" b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   if [ ! -d $</a:t>
                      </a:r>
                      <a:r>
                        <a:rPr lang="en-US" altLang="zh-TW" sz="1600" b="0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img</a:t>
                      </a:r>
                      <a:r>
                        <a:rPr lang="en-US" altLang="zh-TW" sz="1600" b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 ]; then</a:t>
                      </a:r>
                    </a:p>
                    <a:p>
                      <a:r>
                        <a:rPr lang="en-US" altLang="zh-TW" sz="1600" b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      </a:t>
                      </a:r>
                      <a:r>
                        <a:rPr lang="en-US" altLang="zh-TW" sz="1600" b="0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mkdir</a:t>
                      </a:r>
                      <a:r>
                        <a:rPr lang="en-US" altLang="zh-TW" sz="1600" b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 $</a:t>
                      </a:r>
                      <a:r>
                        <a:rPr lang="en-US" altLang="zh-TW" sz="1600" b="0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img</a:t>
                      </a:r>
                      <a:endParaRPr lang="en-US" altLang="zh-TW" sz="1600" b="0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   fi</a:t>
                      </a:r>
                    </a:p>
                    <a:p>
                      <a:r>
                        <a:rPr lang="en-US" altLang="zh-TW" sz="1600" b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   mv $</a:t>
                      </a:r>
                      <a:r>
                        <a:rPr lang="en-US" altLang="zh-TW" sz="1600" b="0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i</a:t>
                      </a:r>
                      <a:r>
                        <a:rPr lang="en-US" altLang="zh-TW" sz="1600" b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 $</a:t>
                      </a:r>
                      <a:r>
                        <a:rPr lang="en-US" altLang="zh-TW" sz="1600" b="0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img</a:t>
                      </a:r>
                      <a:endParaRPr lang="en-US" altLang="zh-TW" sz="1600" b="0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done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  <p:sp>
        <p:nvSpPr>
          <p:cNvPr id="13" name="矩形 12"/>
          <p:cNvSpPr/>
          <p:nvPr/>
        </p:nvSpPr>
        <p:spPr>
          <a:xfrm>
            <a:off x="0" y="1203375"/>
            <a:ext cx="402552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b="1" dirty="0"/>
              <a:t>Preprocess train datasets.</a:t>
            </a:r>
            <a:endParaRPr lang="en-US" altLang="zh-TW" sz="3200" b="1" i="0" dirty="0">
              <a:solidFill>
                <a:srgbClr val="202124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67925102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Preprocessing Datasets (Cont'd) 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3600" dirty="0"/>
              <a:t>After preprocess ImageNet dataset :</a:t>
            </a:r>
          </a:p>
          <a:p>
            <a:pPr lvl="1"/>
            <a:r>
              <a:rPr lang="en-US" altLang="zh-TW" sz="3200" dirty="0"/>
              <a:t>Should have 1,152 files in the </a:t>
            </a:r>
            <a:r>
              <a:rPr lang="en-US" altLang="zh-TW" sz="3200" dirty="0">
                <a:solidFill>
                  <a:srgbClr val="00B0F0"/>
                </a:solidFill>
              </a:rPr>
              <a:t>output</a:t>
            </a:r>
            <a:r>
              <a:rPr lang="en-US" altLang="zh-TW" sz="3200" dirty="0"/>
              <a:t> folder. 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>
          <a:xfrm>
            <a:off x="9197890" y="6492875"/>
            <a:ext cx="2743200" cy="365125"/>
          </a:xfrm>
        </p:spPr>
        <p:txBody>
          <a:bodyPr/>
          <a:lstStyle/>
          <a:p>
            <a:fld id="{8E9D419F-909D-442D-A7FC-67A1D9C6304F}" type="slidenum">
              <a:rPr lang="zh-TW" altLang="en-US" smtClean="0"/>
              <a:pPr/>
              <a:t>106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95968395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>
          <a:xfrm>
            <a:off x="9185190" y="6492875"/>
            <a:ext cx="2743200" cy="365125"/>
          </a:xfrm>
        </p:spPr>
        <p:txBody>
          <a:bodyPr/>
          <a:lstStyle/>
          <a:p>
            <a:fld id="{8E9D419F-909D-442D-A7FC-67A1D9C6304F}" type="slidenum">
              <a:rPr lang="zh-TW" altLang="en-US" smtClean="0"/>
              <a:pPr/>
              <a:t>107</a:t>
            </a:fld>
            <a:endParaRPr lang="zh-TW" altLang="en-US" dirty="0"/>
          </a:p>
        </p:txBody>
      </p:sp>
      <p:graphicFrame>
        <p:nvGraphicFramePr>
          <p:cNvPr id="2" name="表格 1"/>
          <p:cNvGraphicFramePr>
            <a:graphicFrameLocks noGrp="1"/>
          </p:cNvGraphicFramePr>
          <p:nvPr/>
        </p:nvGraphicFramePr>
        <p:xfrm>
          <a:off x="0" y="2205337"/>
          <a:ext cx="12192000" cy="4267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403722">
                <a:tc>
                  <a:txBody>
                    <a:bodyPr/>
                    <a:lstStyle/>
                    <a:p>
                      <a:r>
                        <a:rPr lang="en-US" altLang="zh-TW" sz="2200" b="0" kern="1200" dirty="0">
                          <a:solidFill>
                            <a:schemeClr val="lt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python3 train.py --</a:t>
                      </a:r>
                      <a:r>
                        <a:rPr lang="en-US" altLang="zh-TW" sz="2200" b="0" kern="1200" dirty="0" err="1">
                          <a:solidFill>
                            <a:schemeClr val="lt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imagenet_data_dir</a:t>
                      </a:r>
                      <a:r>
                        <a:rPr lang="en-US" altLang="zh-TW" sz="2200" b="0" kern="1200" dirty="0">
                          <a:solidFill>
                            <a:schemeClr val="lt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=&lt;PREPROCESSED_DATASETS_DIRECTORY&gt;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  <p:sp>
        <p:nvSpPr>
          <p:cNvPr id="8" name="矩形 7"/>
          <p:cNvSpPr/>
          <p:nvPr/>
        </p:nvSpPr>
        <p:spPr>
          <a:xfrm>
            <a:off x="0" y="1609722"/>
            <a:ext cx="71136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800" b="1" dirty="0"/>
              <a:t>Train the model, output trained model.</a:t>
            </a:r>
            <a:endParaRPr lang="en-US" altLang="zh-TW" sz="3200" b="1" i="0" dirty="0">
              <a:solidFill>
                <a:srgbClr val="202124"/>
              </a:solidFill>
              <a:effectLst/>
            </a:endParaRPr>
          </a:p>
        </p:txBody>
      </p:sp>
      <p:graphicFrame>
        <p:nvGraphicFramePr>
          <p:cNvPr id="11" name="表格 10"/>
          <p:cNvGraphicFramePr>
            <a:graphicFrameLocks noGrp="1"/>
          </p:cNvGraphicFramePr>
          <p:nvPr/>
        </p:nvGraphicFramePr>
        <p:xfrm>
          <a:off x="0" y="4607259"/>
          <a:ext cx="12192000" cy="4114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403722">
                <a:tc>
                  <a:txBody>
                    <a:bodyPr/>
                    <a:lstStyle/>
                    <a:p>
                      <a:r>
                        <a:rPr lang="en-US" altLang="zh-TW" sz="2100" b="0" kern="1200" dirty="0">
                          <a:solidFill>
                            <a:schemeClr val="lt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python3 convert.py --</a:t>
                      </a:r>
                      <a:r>
                        <a:rPr lang="en-US" altLang="zh-TW" sz="2100" b="0" kern="1200" dirty="0" err="1">
                          <a:solidFill>
                            <a:schemeClr val="lt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imagenet_data_dir</a:t>
                      </a:r>
                      <a:r>
                        <a:rPr lang="en-US" altLang="zh-TW" sz="2100" b="0" kern="1200" dirty="0">
                          <a:solidFill>
                            <a:schemeClr val="lt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=&lt;PREPROCESSED_DATASETS_DIRECTORY&gt;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  <p:sp>
        <p:nvSpPr>
          <p:cNvPr id="12" name="矩形 11"/>
          <p:cNvSpPr/>
          <p:nvPr/>
        </p:nvSpPr>
        <p:spPr>
          <a:xfrm>
            <a:off x="0" y="3616689"/>
            <a:ext cx="1211758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800" b="1" dirty="0"/>
              <a:t>Convert the trained model, will output 2 models: </a:t>
            </a:r>
          </a:p>
          <a:p>
            <a:r>
              <a:rPr lang="en-US" altLang="zh-TW" sz="2800" b="1" dirty="0" err="1">
                <a:solidFill>
                  <a:srgbClr val="FF0000"/>
                </a:solidFill>
                <a:latin typeface="Courier New" panose="02070309020205020404" pitchFamily="49" charset="0"/>
              </a:rPr>
              <a:t>predict.tflite</a:t>
            </a:r>
            <a:r>
              <a:rPr lang="en-US" altLang="zh-TW" sz="28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Courier New" panose="02070309020205020404" pitchFamily="49" charset="0"/>
              </a:rPr>
              <a:t> </a:t>
            </a:r>
            <a:r>
              <a:rPr lang="en-US" altLang="zh-TW" sz="2800" b="1" dirty="0"/>
              <a:t>and</a:t>
            </a:r>
            <a:r>
              <a:rPr lang="en-US" altLang="zh-TW" sz="2800" b="1" dirty="0">
                <a:solidFill>
                  <a:srgbClr val="CE9178"/>
                </a:solidFill>
                <a:latin typeface="Courier New" panose="02070309020205020404" pitchFamily="49" charset="0"/>
              </a:rPr>
              <a:t> </a:t>
            </a:r>
            <a:r>
              <a:rPr lang="en-US" altLang="zh-TW" sz="2800" b="1" dirty="0" err="1">
                <a:solidFill>
                  <a:srgbClr val="FF0000"/>
                </a:solidFill>
                <a:latin typeface="Courier New" panose="02070309020205020404" pitchFamily="49" charset="0"/>
              </a:rPr>
              <a:t>transfer.tflite</a:t>
            </a:r>
            <a:r>
              <a:rPr lang="en-US" altLang="zh-TW" sz="2800" b="1" dirty="0"/>
              <a:t>.</a:t>
            </a:r>
            <a:r>
              <a:rPr lang="en-US" altLang="zh-TW" sz="28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endParaRPr lang="en-US" altLang="zh-TW" sz="3200" b="1" i="0" dirty="0">
              <a:solidFill>
                <a:schemeClr val="tx2">
                  <a:lumMod val="60000"/>
                  <a:lumOff val="40000"/>
                </a:schemeClr>
              </a:solidFill>
              <a:effectLst/>
            </a:endParaRPr>
          </a:p>
        </p:txBody>
      </p:sp>
      <p:sp>
        <p:nvSpPr>
          <p:cNvPr id="5" name="標題 4">
            <a:extLst>
              <a:ext uri="{FF2B5EF4-FFF2-40B4-BE49-F238E27FC236}">
                <a16:creationId xmlns:a16="http://schemas.microsoft.com/office/drawing/2014/main" id="{7BD435F1-2611-4C56-BEE8-DB1761271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Train the Model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7942917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>
          <a:xfrm>
            <a:off x="9197890" y="6492875"/>
            <a:ext cx="2743200" cy="365125"/>
          </a:xfrm>
        </p:spPr>
        <p:txBody>
          <a:bodyPr/>
          <a:lstStyle/>
          <a:p>
            <a:fld id="{8E9D419F-909D-442D-A7FC-67A1D9C6304F}" type="slidenum">
              <a:rPr lang="zh-TW" altLang="en-US" smtClean="0"/>
              <a:pPr/>
              <a:t>108</a:t>
            </a:fld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0" y="1830952"/>
            <a:ext cx="1219200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6600" b="1" dirty="0"/>
              <a:t>Our Style Transfer Model</a:t>
            </a:r>
          </a:p>
          <a:p>
            <a:pPr algn="ctr"/>
            <a:r>
              <a:rPr lang="en-US" altLang="zh-TW" sz="6600" b="1" dirty="0"/>
              <a:t>Build Environment</a:t>
            </a:r>
          </a:p>
          <a:p>
            <a:pPr algn="ctr"/>
            <a:r>
              <a:rPr lang="en-US" altLang="zh-TW" sz="6600" b="1" dirty="0"/>
              <a:t>Train Code</a:t>
            </a:r>
          </a:p>
        </p:txBody>
      </p:sp>
    </p:spTree>
    <p:extLst>
      <p:ext uri="{BB962C8B-B14F-4D97-AF65-F5344CB8AC3E}">
        <p14:creationId xmlns:p14="http://schemas.microsoft.com/office/powerpoint/2010/main" val="127568800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>
          <a:xfrm>
            <a:off x="9197890" y="6492875"/>
            <a:ext cx="2743200" cy="365125"/>
          </a:xfrm>
        </p:spPr>
        <p:txBody>
          <a:bodyPr/>
          <a:lstStyle/>
          <a:p>
            <a:fld id="{8E9D419F-909D-442D-A7FC-67A1D9C6304F}" type="slidenum">
              <a:rPr lang="zh-TW" altLang="en-US" smtClean="0"/>
              <a:pPr/>
              <a:t>109</a:t>
            </a:fld>
            <a:endParaRPr lang="zh-TW" altLang="en-US" dirty="0"/>
          </a:p>
        </p:txBody>
      </p:sp>
      <p:graphicFrame>
        <p:nvGraphicFramePr>
          <p:cNvPr id="2" name="表格 1"/>
          <p:cNvGraphicFramePr>
            <a:graphicFrameLocks noGrp="1"/>
          </p:cNvGraphicFramePr>
          <p:nvPr/>
        </p:nvGraphicFramePr>
        <p:xfrm>
          <a:off x="95250" y="2175807"/>
          <a:ext cx="12001500" cy="39319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0015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2004378">
                <a:tc>
                  <a:txBody>
                    <a:bodyPr/>
                    <a:lstStyle/>
                    <a:p>
                      <a:r>
                        <a:rPr lang="en-US" altLang="zh-TW" sz="2800" b="1" dirty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import</a:t>
                      </a:r>
                      <a:r>
                        <a:rPr lang="en-US" altLang="zh-TW" sz="2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28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ast</a:t>
                      </a:r>
                      <a:endParaRPr lang="en-US" altLang="zh-TW" sz="28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2800" b="1" dirty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import</a:t>
                      </a:r>
                      <a:r>
                        <a:rPr lang="en-US" altLang="zh-TW" sz="2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28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os</a:t>
                      </a:r>
                      <a:endParaRPr lang="en-US" altLang="zh-TW" sz="28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2800" b="1" dirty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from</a:t>
                      </a:r>
                      <a:r>
                        <a:rPr lang="en-US" altLang="zh-TW" sz="2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28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magenta.models.arbitrary_image_stylization</a:t>
                      </a:r>
                      <a:r>
                        <a:rPr lang="en-US" altLang="zh-TW" sz="2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2800" b="1" dirty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import</a:t>
                      </a:r>
                      <a:r>
                        <a:rPr lang="en-US" altLang="zh-TW" sz="2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28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arbitrary_image_stylization_build_mobilenet_model</a:t>
                      </a:r>
                      <a:r>
                        <a:rPr lang="en-US" altLang="zh-TW" sz="2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2800" b="1" dirty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as</a:t>
                      </a:r>
                      <a:r>
                        <a:rPr lang="en-US" altLang="zh-TW" sz="2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28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build_mobilenet_model</a:t>
                      </a:r>
                      <a:endParaRPr lang="en-US" altLang="zh-TW" sz="28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2800" b="1" dirty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from</a:t>
                      </a:r>
                      <a:r>
                        <a:rPr lang="en-US" altLang="zh-TW" sz="2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28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magenta.models.image_stylization</a:t>
                      </a:r>
                      <a:r>
                        <a:rPr lang="en-US" altLang="zh-TW" sz="2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2800" b="1" dirty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import</a:t>
                      </a:r>
                      <a:r>
                        <a:rPr lang="en-US" altLang="zh-TW" sz="2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28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image_utils</a:t>
                      </a:r>
                      <a:endParaRPr lang="en-US" altLang="zh-TW" sz="28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2800" b="1" dirty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import</a:t>
                      </a:r>
                      <a:r>
                        <a:rPr lang="en-US" altLang="zh-TW" sz="2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tensorflow.compat.v1 </a:t>
                      </a:r>
                      <a:r>
                        <a:rPr lang="en-US" altLang="zh-TW" sz="2800" b="1" dirty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as</a:t>
                      </a:r>
                      <a:r>
                        <a:rPr lang="en-US" altLang="zh-TW" sz="2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28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tf</a:t>
                      </a:r>
                      <a:endParaRPr lang="en-US" altLang="zh-TW" sz="28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2800" b="1" dirty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import</a:t>
                      </a:r>
                      <a:r>
                        <a:rPr lang="en-US" altLang="zh-TW" sz="2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28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tf_slim</a:t>
                      </a:r>
                      <a:r>
                        <a:rPr lang="en-US" altLang="zh-TW" sz="2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2800" b="1" dirty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as</a:t>
                      </a:r>
                      <a:r>
                        <a:rPr lang="en-US" altLang="zh-TW" sz="2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slim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  <p:sp>
        <p:nvSpPr>
          <p:cNvPr id="6" name="矩形 5"/>
          <p:cNvSpPr/>
          <p:nvPr/>
        </p:nvSpPr>
        <p:spPr>
          <a:xfrm>
            <a:off x="5591695" y="1652587"/>
            <a:ext cx="134504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b="1" dirty="0">
                <a:solidFill>
                  <a:srgbClr val="202124"/>
                </a:solidFill>
              </a:rPr>
              <a:t>train.py</a:t>
            </a:r>
            <a:endParaRPr lang="en-US" altLang="zh-TW" sz="2800" b="1" i="0" dirty="0">
              <a:solidFill>
                <a:srgbClr val="202124"/>
              </a:solidFill>
              <a:effectLst/>
            </a:endParaRPr>
          </a:p>
        </p:txBody>
      </p:sp>
      <p:sp>
        <p:nvSpPr>
          <p:cNvPr id="8" name="標題 7">
            <a:extLst>
              <a:ext uri="{FF2B5EF4-FFF2-40B4-BE49-F238E27FC236}">
                <a16:creationId xmlns:a16="http://schemas.microsoft.com/office/drawing/2014/main" id="{3631DD4C-0349-4F41-B1DC-E1134335D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202124"/>
                </a:solidFill>
              </a:rPr>
              <a:t>Import Modules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237148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dirty="0"/>
              <a:t>Color</a:t>
            </a:r>
            <a:r>
              <a:rPr lang="zh-TW" altLang="en-US" sz="5400" b="1" dirty="0">
                <a:latin typeface="+mn-lt"/>
              </a:rPr>
              <a:t> </a:t>
            </a:r>
            <a:r>
              <a:rPr lang="en-US" altLang="zh-TW" sz="5400" b="1" dirty="0">
                <a:latin typeface="+mn-lt"/>
              </a:rPr>
              <a:t>Channels</a:t>
            </a:r>
            <a:endParaRPr lang="zh-TW" altLang="en-US" sz="5400" b="1" dirty="0">
              <a:latin typeface="+mn-lt"/>
            </a:endParaRPr>
          </a:p>
        </p:txBody>
      </p:sp>
      <p:sp>
        <p:nvSpPr>
          <p:cNvPr id="9" name="內容版面配置區 2">
            <a:extLst>
              <a:ext uri="{FF2B5EF4-FFF2-40B4-BE49-F238E27FC236}">
                <a16:creationId xmlns:a16="http://schemas.microsoft.com/office/drawing/2014/main" id="{71D7AACA-E65B-4806-BCFF-5C032287B3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zh-TW" sz="3200" dirty="0"/>
              <a:t>If a color image is represented by RGB, the image can be divided into three RGB channels.</a:t>
            </a:r>
            <a:endParaRPr lang="zh-TW" altLang="en-US" sz="32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pPr/>
              <a:t>11</a:t>
            </a:fld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14813" y="6550223"/>
            <a:ext cx="50914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>
                <a:solidFill>
                  <a:srgbClr val="D4D4D4"/>
                </a:solidFill>
              </a:rPr>
              <a:t> https://ai.stanford.edu/~syyeung/cvweb/Pictures1/colorpixels.png</a:t>
            </a:r>
          </a:p>
        </p:txBody>
      </p:sp>
      <p:pic>
        <p:nvPicPr>
          <p:cNvPr id="7170" name="Picture 2" descr="https://ithelp.ithome.com.tw/upload/images/20200926/20120424gr76CgBJ9L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4139" y="4342923"/>
            <a:ext cx="9923720" cy="2149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https://ithelp.ithome.com.tw/upload/images/20200926/20120424v2qe3QiVNp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0701" y="2311004"/>
            <a:ext cx="3002106" cy="1785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直線接點 4"/>
          <p:cNvCxnSpPr/>
          <p:nvPr/>
        </p:nvCxnSpPr>
        <p:spPr>
          <a:xfrm flipH="1">
            <a:off x="1252212" y="3614113"/>
            <a:ext cx="3390611" cy="69272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接點 7"/>
          <p:cNvCxnSpPr/>
          <p:nvPr/>
        </p:nvCxnSpPr>
        <p:spPr>
          <a:xfrm>
            <a:off x="7788564" y="3643563"/>
            <a:ext cx="3565236" cy="69272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8505531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>
          <a:xfrm>
            <a:off x="9197890" y="6492875"/>
            <a:ext cx="2743200" cy="365125"/>
          </a:xfrm>
        </p:spPr>
        <p:txBody>
          <a:bodyPr/>
          <a:lstStyle/>
          <a:p>
            <a:fld id="{8E9D419F-909D-442D-A7FC-67A1D9C6304F}" type="slidenum">
              <a:rPr lang="zh-TW" altLang="en-US" smtClean="0"/>
              <a:pPr/>
              <a:t>110</a:t>
            </a:fld>
            <a:endParaRPr lang="zh-TW" altLang="en-US" dirty="0"/>
          </a:p>
        </p:txBody>
      </p:sp>
      <p:graphicFrame>
        <p:nvGraphicFramePr>
          <p:cNvPr id="2" name="表格 1"/>
          <p:cNvGraphicFramePr>
            <a:graphicFrameLocks noGrp="1"/>
          </p:cNvGraphicFramePr>
          <p:nvPr/>
        </p:nvGraphicFramePr>
        <p:xfrm>
          <a:off x="241300" y="1804051"/>
          <a:ext cx="11709400" cy="15544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7094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1165392">
                <a:tc>
                  <a:txBody>
                    <a:bodyPr/>
                    <a:lstStyle/>
                    <a:p>
                      <a:r>
                        <a:rPr lang="en-US" altLang="zh-TW" sz="24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vgg_checkpoint</a:t>
                      </a:r>
                      <a:r>
                        <a:rPr lang="en-US" altLang="zh-TW" sz="2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= </a:t>
                      </a:r>
                      <a:r>
                        <a:rPr lang="en-US" altLang="zh-TW" sz="2400" b="1" dirty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'vgg16/vgg_16.ckpt'</a:t>
                      </a:r>
                      <a:endParaRPr lang="en-US" altLang="zh-TW" sz="24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24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style_dataset_file</a:t>
                      </a:r>
                      <a:r>
                        <a:rPr lang="en-US" altLang="zh-TW" sz="2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= </a:t>
                      </a:r>
                      <a:r>
                        <a:rPr lang="en-US" altLang="zh-TW" sz="2400" b="1" dirty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'datasets/</a:t>
                      </a:r>
                      <a:r>
                        <a:rPr lang="en-US" altLang="zh-TW" sz="2400" b="1" dirty="0" err="1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dtd_cobwebbed.tfrecord</a:t>
                      </a:r>
                      <a:r>
                        <a:rPr lang="en-US" altLang="zh-TW" sz="2400" b="1" dirty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'</a:t>
                      </a:r>
                      <a:endParaRPr lang="en-US" altLang="zh-TW" sz="24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2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inceptionv3_checkpoint = </a:t>
                      </a:r>
                      <a:r>
                        <a:rPr lang="en-US" altLang="zh-TW" sz="2400" b="1" dirty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'checkpoints/Inception_v3_224.ckpt'</a:t>
                      </a:r>
                      <a:endParaRPr lang="en-US" altLang="zh-TW" sz="24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24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model_output</a:t>
                      </a:r>
                      <a:r>
                        <a:rPr lang="en-US" altLang="zh-TW" sz="2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= </a:t>
                      </a:r>
                      <a:r>
                        <a:rPr lang="en-US" altLang="zh-TW" sz="2400" b="1" dirty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'</a:t>
                      </a:r>
                      <a:r>
                        <a:rPr lang="en-US" altLang="zh-TW" sz="2400" b="1" dirty="0" err="1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model_outputs</a:t>
                      </a:r>
                      <a:r>
                        <a:rPr lang="en-US" altLang="zh-TW" sz="2400" b="1" dirty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'</a:t>
                      </a:r>
                      <a:endParaRPr lang="en-US" altLang="zh-TW" sz="24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  <p:sp>
        <p:nvSpPr>
          <p:cNvPr id="7" name="標題 6">
            <a:extLst>
              <a:ext uri="{FF2B5EF4-FFF2-40B4-BE49-F238E27FC236}">
                <a16:creationId xmlns:a16="http://schemas.microsoft.com/office/drawing/2014/main" id="{4C29E1E5-76EB-4AF7-B4A3-F85E1E066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202124"/>
                </a:solidFill>
              </a:rPr>
              <a:t>Define Directories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01642196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>
          <a:xfrm>
            <a:off x="9197890" y="6492875"/>
            <a:ext cx="2743200" cy="365125"/>
          </a:xfrm>
        </p:spPr>
        <p:txBody>
          <a:bodyPr/>
          <a:lstStyle/>
          <a:p>
            <a:fld id="{8E9D419F-909D-442D-A7FC-67A1D9C6304F}" type="slidenum">
              <a:rPr lang="zh-TW" altLang="en-US" smtClean="0"/>
              <a:pPr/>
              <a:t>111</a:t>
            </a:fld>
            <a:endParaRPr lang="zh-TW" altLang="en-US" dirty="0"/>
          </a:p>
        </p:txBody>
      </p:sp>
      <p:graphicFrame>
        <p:nvGraphicFramePr>
          <p:cNvPr id="2" name="表格 1"/>
          <p:cNvGraphicFramePr>
            <a:graphicFrameLocks noGrp="1"/>
          </p:cNvGraphicFramePr>
          <p:nvPr/>
        </p:nvGraphicFramePr>
        <p:xfrm>
          <a:off x="184150" y="1804051"/>
          <a:ext cx="11823700" cy="48463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8237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2258902">
                <a:tc>
                  <a:txBody>
                    <a:bodyPr/>
                    <a:lstStyle/>
                    <a:p>
                      <a:r>
                        <a:rPr lang="en-US" altLang="zh-TW" sz="2400" b="1" dirty="0" err="1">
                          <a:solidFill>
                            <a:srgbClr val="569CD6"/>
                          </a:solidFill>
                          <a:effectLst/>
                          <a:latin typeface="Courier New" panose="02070309020205020404" pitchFamily="49" charset="0"/>
                        </a:rPr>
                        <a:t>def</a:t>
                      </a:r>
                      <a:r>
                        <a:rPr lang="en-US" altLang="zh-TW" sz="2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2400" b="1" dirty="0">
                          <a:solidFill>
                            <a:srgbClr val="DCDCAA"/>
                          </a:solidFill>
                          <a:effectLst/>
                          <a:latin typeface="Courier New" panose="02070309020205020404" pitchFamily="49" charset="0"/>
                        </a:rPr>
                        <a:t>main</a:t>
                      </a:r>
                      <a:r>
                        <a:rPr lang="en-US" altLang="zh-TW" sz="2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2400" b="1" dirty="0" err="1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unused_argv</a:t>
                      </a:r>
                      <a:r>
                        <a:rPr lang="en-US" altLang="zh-TW" sz="2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altLang="zh-TW" sz="2400" b="1" dirty="0">
                          <a:solidFill>
                            <a:srgbClr val="569CD6"/>
                          </a:solidFill>
                          <a:effectLst/>
                          <a:latin typeface="Courier New" panose="02070309020205020404" pitchFamily="49" charset="0"/>
                        </a:rPr>
                        <a:t>None</a:t>
                      </a:r>
                      <a:r>
                        <a:rPr lang="en-US" altLang="zh-TW" sz="2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r>
                        <a:rPr lang="en-US" altLang="zh-TW" sz="24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:</a:t>
                      </a:r>
                      <a:endParaRPr lang="en-US" altLang="zh-TW" sz="24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2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</a:t>
                      </a:r>
                      <a:r>
                        <a:rPr lang="en-US" altLang="zh-TW" sz="24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tf.logging.set_verbosity</a:t>
                      </a:r>
                      <a:r>
                        <a:rPr lang="en-US" altLang="zh-TW" sz="24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2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tf.logging.INFO</a:t>
                      </a:r>
                      <a:r>
                        <a:rPr lang="en-US" altLang="zh-TW" sz="24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sz="24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2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</a:t>
                      </a:r>
                      <a:r>
                        <a:rPr lang="en-US" altLang="zh-TW" sz="2400" b="1" dirty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with</a:t>
                      </a:r>
                      <a:r>
                        <a:rPr lang="en-US" altLang="zh-TW" sz="2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24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tf.Graph</a:t>
                      </a:r>
                      <a:r>
                        <a:rPr lang="en-US" altLang="zh-TW" sz="24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()</a:t>
                      </a:r>
                      <a:r>
                        <a:rPr lang="en-US" altLang="zh-TW" sz="2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</a:t>
                      </a:r>
                      <a:r>
                        <a:rPr lang="en-US" altLang="zh-TW" sz="24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as_default</a:t>
                      </a:r>
                      <a:r>
                        <a:rPr lang="en-US" altLang="zh-TW" sz="24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():</a:t>
                      </a:r>
                      <a:endParaRPr lang="en-US" altLang="zh-TW" sz="24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2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</a:t>
                      </a:r>
                      <a:r>
                        <a:rPr lang="en-US" altLang="zh-TW" sz="2400" b="1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Let all input processing on the CPU, and training processing on the GPU.</a:t>
                      </a:r>
                      <a:endParaRPr lang="en-US" altLang="zh-TW" sz="24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2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device = </a:t>
                      </a:r>
                      <a:r>
                        <a:rPr lang="en-US" altLang="zh-TW" sz="2400" b="1" dirty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'/cpu:0'</a:t>
                      </a:r>
                      <a:r>
                        <a:rPr lang="en-US" altLang="zh-TW" sz="2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2400" b="1" dirty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if</a:t>
                      </a:r>
                      <a:r>
                        <a:rPr lang="en-US" altLang="zh-TW" sz="2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2400" b="1" dirty="0">
                          <a:solidFill>
                            <a:srgbClr val="82C6FF"/>
                          </a:solidFill>
                          <a:effectLst/>
                          <a:latin typeface="Courier New" panose="02070309020205020404" pitchFamily="49" charset="0"/>
                        </a:rPr>
                        <a:t>not</a:t>
                      </a:r>
                      <a:r>
                        <a:rPr lang="en-US" altLang="zh-TW" sz="2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2400" b="1" dirty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0</a:t>
                      </a:r>
                      <a:r>
                        <a:rPr lang="en-US" altLang="zh-TW" sz="2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2400" b="1" dirty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else</a:t>
                      </a:r>
                      <a:r>
                        <a:rPr lang="en-US" altLang="zh-TW" sz="2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2400" b="1" dirty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'/</a:t>
                      </a:r>
                      <a:r>
                        <a:rPr lang="en-US" altLang="zh-TW" sz="2400" b="1" dirty="0" err="1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job:worker</a:t>
                      </a:r>
                      <a:r>
                        <a:rPr lang="en-US" altLang="zh-TW" sz="2400" b="1" dirty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/cpu:0'</a:t>
                      </a:r>
                      <a:endParaRPr lang="en-US" altLang="zh-TW" sz="24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2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</a:t>
                      </a:r>
                      <a:r>
                        <a:rPr lang="en-US" altLang="zh-TW" sz="2400" b="1" dirty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with</a:t>
                      </a:r>
                      <a:r>
                        <a:rPr lang="en-US" altLang="zh-TW" sz="2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24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tf.device</a:t>
                      </a:r>
                      <a:r>
                        <a:rPr lang="en-US" altLang="zh-TW" sz="24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endParaRPr lang="en-US" altLang="zh-TW" sz="24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2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</a:t>
                      </a:r>
                      <a:r>
                        <a:rPr lang="en-US" altLang="zh-TW" sz="24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tf.train.replica_device_setter</a:t>
                      </a:r>
                      <a:r>
                        <a:rPr lang="en-US" altLang="zh-TW" sz="24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2400" b="1" dirty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0</a:t>
                      </a:r>
                      <a:r>
                        <a:rPr lang="en-US" altLang="zh-TW" sz="24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2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24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worker_device</a:t>
                      </a:r>
                      <a:r>
                        <a:rPr lang="en-US" altLang="zh-TW" sz="2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=device</a:t>
                      </a:r>
                      <a:r>
                        <a:rPr lang="en-US" altLang="zh-TW" sz="24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)):</a:t>
                      </a:r>
                      <a:endParaRPr lang="en-US" altLang="zh-TW" sz="24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2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</a:t>
                      </a:r>
                      <a:r>
                        <a:rPr lang="en-US" altLang="zh-TW" sz="2400" b="1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Loads content images, batch size is 8, and content image size is 256*256 pixel.</a:t>
                      </a:r>
                      <a:endParaRPr lang="en-US" altLang="zh-TW" sz="24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2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</a:t>
                      </a:r>
                      <a:r>
                        <a:rPr lang="en-US" altLang="zh-TW" sz="24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content_inputs</a:t>
                      </a:r>
                      <a:r>
                        <a:rPr lang="en-US" altLang="zh-TW" sz="2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_</a:t>
                      </a:r>
                      <a:r>
                        <a:rPr lang="en-US" altLang="zh-TW" sz="24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2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_ = </a:t>
                      </a:r>
                      <a:r>
                        <a:rPr lang="en-US" altLang="zh-TW" sz="24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image_utils.imagenet_inputs</a:t>
                      </a:r>
                      <a:r>
                        <a:rPr lang="en-US" altLang="zh-TW" sz="24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2400" b="1" dirty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8</a:t>
                      </a:r>
                      <a:r>
                        <a:rPr lang="en-US" altLang="zh-TW" sz="24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endParaRPr lang="en-US" altLang="zh-TW" sz="24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2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                                             </a:t>
                      </a:r>
                      <a:r>
                        <a:rPr lang="en-US" altLang="zh-TW" sz="2400" b="1" dirty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256</a:t>
                      </a:r>
                      <a:r>
                        <a:rPr lang="en-US" altLang="zh-TW" sz="24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sz="24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  <p:sp>
        <p:nvSpPr>
          <p:cNvPr id="7" name="標題 6">
            <a:extLst>
              <a:ext uri="{FF2B5EF4-FFF2-40B4-BE49-F238E27FC236}">
                <a16:creationId xmlns:a16="http://schemas.microsoft.com/office/drawing/2014/main" id="{FEB11965-3C36-46F7-A411-13A0F7E3A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450" y="327025"/>
            <a:ext cx="11087100" cy="1325562"/>
          </a:xfrm>
        </p:spPr>
        <p:txBody>
          <a:bodyPr>
            <a:normAutofit/>
          </a:bodyPr>
          <a:lstStyle/>
          <a:p>
            <a:r>
              <a:rPr lang="en-US" altLang="zh-TW" dirty="0">
                <a:solidFill>
                  <a:srgbClr val="202124"/>
                </a:solidFill>
              </a:rPr>
              <a:t>Function to Process Input Images (1/2)</a:t>
            </a:r>
            <a:endParaRPr lang="zh-TW" altLang="en-US" dirty="0"/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28B7EBC7-26A4-44BA-99B4-946D48815217}"/>
              </a:ext>
            </a:extLst>
          </p:cNvPr>
          <p:cNvGraphicFramePr>
            <a:graphicFrameLocks noGrp="1"/>
          </p:cNvGraphicFramePr>
          <p:nvPr/>
        </p:nvGraphicFramePr>
        <p:xfrm>
          <a:off x="104690" y="1804051"/>
          <a:ext cx="11823700" cy="48463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8237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2258902">
                <a:tc>
                  <a:txBody>
                    <a:bodyPr/>
                    <a:lstStyle/>
                    <a:p>
                      <a:r>
                        <a:rPr lang="en-US" altLang="zh-TW" sz="2400" b="1" dirty="0" err="1">
                          <a:solidFill>
                            <a:srgbClr val="569CD6"/>
                          </a:solidFill>
                          <a:effectLst/>
                          <a:latin typeface="Courier New" panose="02070309020205020404" pitchFamily="49" charset="0"/>
                        </a:rPr>
                        <a:t>def</a:t>
                      </a:r>
                      <a:r>
                        <a:rPr lang="en-US" altLang="zh-TW" sz="2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2400" b="1" dirty="0">
                          <a:solidFill>
                            <a:srgbClr val="DCDCAA"/>
                          </a:solidFill>
                          <a:effectLst/>
                          <a:latin typeface="Courier New" panose="02070309020205020404" pitchFamily="49" charset="0"/>
                        </a:rPr>
                        <a:t>main</a:t>
                      </a:r>
                      <a:r>
                        <a:rPr lang="en-US" altLang="zh-TW" sz="2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2400" b="1" dirty="0" err="1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unused_argv</a:t>
                      </a:r>
                      <a:r>
                        <a:rPr lang="en-US" altLang="zh-TW" sz="2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altLang="zh-TW" sz="2400" b="1" dirty="0">
                          <a:solidFill>
                            <a:srgbClr val="569CD6"/>
                          </a:solidFill>
                          <a:effectLst/>
                          <a:latin typeface="Courier New" panose="02070309020205020404" pitchFamily="49" charset="0"/>
                        </a:rPr>
                        <a:t>None</a:t>
                      </a:r>
                      <a:r>
                        <a:rPr lang="en-US" altLang="zh-TW" sz="2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r>
                        <a:rPr lang="en-US" altLang="zh-TW" sz="24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:</a:t>
                      </a:r>
                      <a:endParaRPr lang="en-US" altLang="zh-TW" sz="24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2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</a:t>
                      </a:r>
                      <a:r>
                        <a:rPr lang="en-US" altLang="zh-TW" sz="24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tf.logging.set_verbosity</a:t>
                      </a:r>
                      <a:r>
                        <a:rPr lang="en-US" altLang="zh-TW" sz="24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2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tf.logging.INFO</a:t>
                      </a:r>
                      <a:r>
                        <a:rPr lang="en-US" altLang="zh-TW" sz="24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sz="24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2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</a:t>
                      </a:r>
                      <a:r>
                        <a:rPr lang="en-US" altLang="zh-TW" sz="2400" b="1" dirty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with</a:t>
                      </a:r>
                      <a:r>
                        <a:rPr lang="en-US" altLang="zh-TW" sz="2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24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tf.Graph</a:t>
                      </a:r>
                      <a:r>
                        <a:rPr lang="en-US" altLang="zh-TW" sz="24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()</a:t>
                      </a:r>
                      <a:r>
                        <a:rPr lang="en-US" altLang="zh-TW" sz="2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</a:t>
                      </a:r>
                      <a:r>
                        <a:rPr lang="en-US" altLang="zh-TW" sz="24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as_default</a:t>
                      </a:r>
                      <a:r>
                        <a:rPr lang="en-US" altLang="zh-TW" sz="24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():</a:t>
                      </a:r>
                      <a:endParaRPr lang="en-US" altLang="zh-TW" sz="24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2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</a:t>
                      </a:r>
                      <a:r>
                        <a:rPr lang="en-US" altLang="zh-TW" sz="2400" b="1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Let all input processing on the CPU, and training processing on the GPU.</a:t>
                      </a:r>
                      <a:endParaRPr lang="en-US" altLang="zh-TW" sz="24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2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device = </a:t>
                      </a:r>
                      <a:r>
                        <a:rPr lang="en-US" altLang="zh-TW" sz="2400" b="1" dirty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'/cpu:0'</a:t>
                      </a:r>
                      <a:r>
                        <a:rPr lang="en-US" altLang="zh-TW" sz="2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2400" b="1" dirty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if</a:t>
                      </a:r>
                      <a:r>
                        <a:rPr lang="en-US" altLang="zh-TW" sz="2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2400" b="1" dirty="0">
                          <a:solidFill>
                            <a:srgbClr val="82C6FF"/>
                          </a:solidFill>
                          <a:effectLst/>
                          <a:latin typeface="Courier New" panose="02070309020205020404" pitchFamily="49" charset="0"/>
                        </a:rPr>
                        <a:t>not</a:t>
                      </a:r>
                      <a:r>
                        <a:rPr lang="en-US" altLang="zh-TW" sz="2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2400" b="1" dirty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0</a:t>
                      </a:r>
                      <a:r>
                        <a:rPr lang="en-US" altLang="zh-TW" sz="2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2400" b="1" dirty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else</a:t>
                      </a:r>
                      <a:r>
                        <a:rPr lang="en-US" altLang="zh-TW" sz="2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2400" b="1" dirty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'/</a:t>
                      </a:r>
                      <a:r>
                        <a:rPr lang="en-US" altLang="zh-TW" sz="2400" b="1" dirty="0" err="1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job:worker</a:t>
                      </a:r>
                      <a:r>
                        <a:rPr lang="en-US" altLang="zh-TW" sz="2400" b="1" dirty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/cpu:0'</a:t>
                      </a:r>
                      <a:endParaRPr lang="en-US" altLang="zh-TW" sz="24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2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</a:t>
                      </a:r>
                      <a:r>
                        <a:rPr lang="en-US" altLang="zh-TW" sz="2400" b="1" dirty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with</a:t>
                      </a:r>
                      <a:r>
                        <a:rPr lang="en-US" altLang="zh-TW" sz="2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24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tf.device</a:t>
                      </a:r>
                      <a:r>
                        <a:rPr lang="en-US" altLang="zh-TW" sz="24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endParaRPr lang="en-US" altLang="zh-TW" sz="24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2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</a:t>
                      </a:r>
                      <a:r>
                        <a:rPr lang="en-US" altLang="zh-TW" sz="24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tf.train.replica_device_setter</a:t>
                      </a:r>
                      <a:r>
                        <a:rPr lang="en-US" altLang="zh-TW" sz="24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2400" b="1" dirty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0</a:t>
                      </a:r>
                      <a:r>
                        <a:rPr lang="en-US" altLang="zh-TW" sz="24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2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24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worker_device</a:t>
                      </a:r>
                      <a:r>
                        <a:rPr lang="en-US" altLang="zh-TW" sz="2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=device</a:t>
                      </a:r>
                      <a:r>
                        <a:rPr lang="en-US" altLang="zh-TW" sz="24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)):</a:t>
                      </a:r>
                      <a:endParaRPr lang="en-US" altLang="zh-TW" sz="24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2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</a:t>
                      </a:r>
                      <a:r>
                        <a:rPr lang="en-US" altLang="zh-TW" sz="2400" b="1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Loads content images, batch size is 8, and content image size is 256*256 pixel.</a:t>
                      </a:r>
                      <a:endParaRPr lang="en-US" altLang="zh-TW" sz="24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2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</a:t>
                      </a:r>
                      <a:r>
                        <a:rPr lang="en-US" altLang="zh-TW" sz="24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content_inputs</a:t>
                      </a:r>
                      <a:r>
                        <a:rPr lang="en-US" altLang="zh-TW" sz="2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_</a:t>
                      </a:r>
                      <a:r>
                        <a:rPr lang="en-US" altLang="zh-TW" sz="24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2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_ = </a:t>
                      </a:r>
                      <a:r>
                        <a:rPr lang="en-US" altLang="zh-TW" sz="24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image_utils.imagenet_inputs</a:t>
                      </a:r>
                      <a:r>
                        <a:rPr lang="en-US" altLang="zh-TW" sz="24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2400" b="1" dirty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8</a:t>
                      </a:r>
                      <a:r>
                        <a:rPr lang="en-US" altLang="zh-TW" sz="24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endParaRPr lang="en-US" altLang="zh-TW" sz="24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2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                                             </a:t>
                      </a:r>
                      <a:r>
                        <a:rPr lang="en-US" altLang="zh-TW" sz="2400" b="1" dirty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256</a:t>
                      </a:r>
                      <a:r>
                        <a:rPr lang="en-US" altLang="zh-TW" sz="24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sz="24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887728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>
          <a:xfrm>
            <a:off x="9197890" y="6492875"/>
            <a:ext cx="2743200" cy="365125"/>
          </a:xfrm>
        </p:spPr>
        <p:txBody>
          <a:bodyPr/>
          <a:lstStyle/>
          <a:p>
            <a:fld id="{8E9D419F-909D-442D-A7FC-67A1D9C6304F}" type="slidenum">
              <a:rPr lang="zh-TW" altLang="en-US" smtClean="0"/>
              <a:pPr/>
              <a:t>112</a:t>
            </a:fld>
            <a:endParaRPr lang="zh-TW" altLang="en-US" dirty="0"/>
          </a:p>
        </p:txBody>
      </p:sp>
      <p:graphicFrame>
        <p:nvGraphicFramePr>
          <p:cNvPr id="2" name="表格 1"/>
          <p:cNvGraphicFramePr>
            <a:graphicFrameLocks noGrp="1"/>
          </p:cNvGraphicFramePr>
          <p:nvPr/>
        </p:nvGraphicFramePr>
        <p:xfrm>
          <a:off x="177800" y="1265778"/>
          <a:ext cx="11836400" cy="52120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8364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3672922">
                <a:tc>
                  <a:txBody>
                    <a:bodyPr/>
                    <a:lstStyle/>
                    <a:p>
                      <a:r>
                        <a:rPr lang="en-US" altLang="zh-TW" sz="2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</a:t>
                      </a:r>
                      <a:r>
                        <a:rPr lang="en-US" altLang="zh-TW" sz="2400" b="1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Loads style images.</a:t>
                      </a:r>
                      <a:r>
                        <a:rPr lang="en-US" altLang="zh-TW" sz="2400" dirty="0">
                          <a:solidFill>
                            <a:srgbClr val="202124"/>
                          </a:solidFill>
                        </a:rPr>
                        <a:t>2</a:t>
                      </a:r>
                      <a:endParaRPr lang="en-US" altLang="zh-TW" sz="24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2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</a:t>
                      </a:r>
                      <a:r>
                        <a:rPr lang="en-US" altLang="zh-TW" sz="24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[</a:t>
                      </a:r>
                      <a:r>
                        <a:rPr lang="en-US" altLang="zh-TW" sz="24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style_inputs</a:t>
                      </a:r>
                      <a:r>
                        <a:rPr lang="en-US" altLang="zh-TW" sz="2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_</a:t>
                      </a:r>
                      <a:r>
                        <a:rPr lang="en-US" altLang="zh-TW" sz="24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2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_</a:t>
                      </a:r>
                      <a:r>
                        <a:rPr lang="en-US" altLang="zh-TW" sz="24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2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_</a:t>
                      </a:r>
                      <a:r>
                        <a:rPr lang="en-US" altLang="zh-TW" sz="24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]</a:t>
                      </a:r>
                      <a:r>
                        <a:rPr lang="en-US" altLang="zh-TW" sz="2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= </a:t>
                      </a:r>
                      <a:r>
                        <a:rPr lang="en-US" altLang="zh-TW" sz="24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image_utils.arbitrary_style_image_inputs</a:t>
                      </a:r>
                      <a:r>
                        <a:rPr lang="en-US" altLang="zh-TW" sz="24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endParaRPr lang="en-US" altLang="zh-TW" sz="24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2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</a:t>
                      </a:r>
                      <a:r>
                        <a:rPr lang="en-US" altLang="zh-TW" sz="2400" b="1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Style dataset file.</a:t>
                      </a:r>
                      <a:endParaRPr lang="en-US" altLang="zh-TW" sz="24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2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</a:t>
                      </a:r>
                      <a:r>
                        <a:rPr lang="en-US" altLang="zh-TW" sz="24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style_dataset_file</a:t>
                      </a:r>
                      <a:r>
                        <a:rPr lang="en-US" altLang="zh-TW" sz="24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endParaRPr lang="en-US" altLang="zh-TW" sz="24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2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</a:t>
                      </a:r>
                      <a:r>
                        <a:rPr lang="en-US" altLang="zh-TW" sz="24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batch_size</a:t>
                      </a:r>
                      <a:r>
                        <a:rPr lang="en-US" altLang="zh-TW" sz="2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altLang="zh-TW" sz="2400" b="1" dirty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8</a:t>
                      </a:r>
                      <a:r>
                        <a:rPr lang="en-US" altLang="zh-TW" sz="24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endParaRPr lang="en-US" altLang="zh-TW" sz="24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2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</a:t>
                      </a:r>
                      <a:r>
                        <a:rPr lang="en-US" altLang="zh-TW" sz="24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image_size</a:t>
                      </a:r>
                      <a:r>
                        <a:rPr lang="en-US" altLang="zh-TW" sz="2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altLang="zh-TW" sz="2400" b="1" dirty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256</a:t>
                      </a:r>
                      <a:r>
                        <a:rPr lang="en-US" altLang="zh-TW" sz="24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endParaRPr lang="en-US" altLang="zh-TW" sz="24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2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</a:t>
                      </a:r>
                      <a:r>
                        <a:rPr lang="en-US" altLang="zh-TW" sz="2400" b="1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To shuffle style files at random.</a:t>
                      </a:r>
                      <a:endParaRPr lang="en-US" altLang="zh-TW" sz="24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2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shuffle=</a:t>
                      </a:r>
                      <a:r>
                        <a:rPr lang="en-US" altLang="zh-TW" sz="2400" b="1" dirty="0">
                          <a:solidFill>
                            <a:srgbClr val="569CD6"/>
                          </a:solidFill>
                          <a:effectLst/>
                          <a:latin typeface="Courier New" panose="02070309020205020404" pitchFamily="49" charset="0"/>
                        </a:rPr>
                        <a:t>True</a:t>
                      </a:r>
                      <a:r>
                        <a:rPr lang="en-US" altLang="zh-TW" sz="24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endParaRPr lang="en-US" altLang="zh-TW" sz="24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2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</a:t>
                      </a:r>
                      <a:r>
                        <a:rPr lang="en-US" altLang="zh-TW" sz="2400" b="1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Crop the style image to 256*256 pixel.</a:t>
                      </a:r>
                      <a:endParaRPr lang="en-US" altLang="zh-TW" sz="24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2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</a:t>
                      </a:r>
                      <a:r>
                        <a:rPr lang="en-US" altLang="zh-TW" sz="24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center_crop</a:t>
                      </a:r>
                      <a:r>
                        <a:rPr lang="en-US" altLang="zh-TW" sz="2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altLang="zh-TW" sz="2400" b="1" dirty="0">
                          <a:solidFill>
                            <a:srgbClr val="569CD6"/>
                          </a:solidFill>
                          <a:effectLst/>
                          <a:latin typeface="Courier New" panose="02070309020205020404" pitchFamily="49" charset="0"/>
                        </a:rPr>
                        <a:t>False</a:t>
                      </a:r>
                      <a:r>
                        <a:rPr lang="en-US" altLang="zh-TW" sz="24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endParaRPr lang="en-US" altLang="zh-TW" sz="24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2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</a:t>
                      </a:r>
                      <a:r>
                        <a:rPr lang="en-US" altLang="zh-TW" sz="2400" b="1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Resize the style images to a random size.</a:t>
                      </a:r>
                      <a:endParaRPr lang="en-US" altLang="zh-TW" sz="24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2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</a:t>
                      </a:r>
                      <a:r>
                        <a:rPr lang="en-US" altLang="zh-TW" sz="24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augment_style_images</a:t>
                      </a:r>
                      <a:r>
                        <a:rPr lang="en-US" altLang="zh-TW" sz="2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altLang="zh-TW" sz="2400" b="1" dirty="0">
                          <a:solidFill>
                            <a:srgbClr val="569CD6"/>
                          </a:solidFill>
                          <a:effectLst/>
                          <a:latin typeface="Courier New" panose="02070309020205020404" pitchFamily="49" charset="0"/>
                        </a:rPr>
                        <a:t>True</a:t>
                      </a:r>
                      <a:r>
                        <a:rPr lang="en-US" altLang="zh-TW" sz="24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endParaRPr lang="en-US" altLang="zh-TW" sz="24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2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</a:t>
                      </a:r>
                      <a:r>
                        <a:rPr lang="en-US" altLang="zh-TW" sz="24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random_style_image_size</a:t>
                      </a:r>
                      <a:r>
                        <a:rPr lang="en-US" altLang="zh-TW" sz="2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altLang="zh-TW" sz="2400" b="1" dirty="0">
                          <a:solidFill>
                            <a:srgbClr val="569CD6"/>
                          </a:solidFill>
                          <a:effectLst/>
                          <a:latin typeface="Courier New" panose="02070309020205020404" pitchFamily="49" charset="0"/>
                        </a:rPr>
                        <a:t>True</a:t>
                      </a:r>
                      <a:r>
                        <a:rPr lang="en-US" altLang="zh-TW" sz="24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sz="24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  <p:sp>
        <p:nvSpPr>
          <p:cNvPr id="9" name="標題 6">
            <a:extLst>
              <a:ext uri="{FF2B5EF4-FFF2-40B4-BE49-F238E27FC236}">
                <a16:creationId xmlns:a16="http://schemas.microsoft.com/office/drawing/2014/main" id="{B503D9FF-F494-4315-A3A1-B35380BF5B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450" y="111125"/>
            <a:ext cx="11087100" cy="1325562"/>
          </a:xfrm>
        </p:spPr>
        <p:txBody>
          <a:bodyPr>
            <a:normAutofit/>
          </a:bodyPr>
          <a:lstStyle/>
          <a:p>
            <a:r>
              <a:rPr lang="en-US" altLang="zh-TW" dirty="0">
                <a:solidFill>
                  <a:srgbClr val="202124"/>
                </a:solidFill>
              </a:rPr>
              <a:t>Function to Process Input Images (2/2)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2800267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>
          <a:xfrm>
            <a:off x="9197890" y="6492875"/>
            <a:ext cx="2743200" cy="365125"/>
          </a:xfrm>
        </p:spPr>
        <p:txBody>
          <a:bodyPr/>
          <a:lstStyle/>
          <a:p>
            <a:fld id="{8E9D419F-909D-442D-A7FC-67A1D9C6304F}" type="slidenum">
              <a:rPr lang="zh-TW" altLang="en-US" smtClean="0"/>
              <a:pPr/>
              <a:t>113</a:t>
            </a:fld>
            <a:endParaRPr lang="zh-TW" altLang="en-US" dirty="0"/>
          </a:p>
        </p:txBody>
      </p:sp>
      <p:graphicFrame>
        <p:nvGraphicFramePr>
          <p:cNvPr id="2" name="表格 1"/>
          <p:cNvGraphicFramePr>
            <a:graphicFrameLocks noGrp="1"/>
          </p:cNvGraphicFramePr>
          <p:nvPr/>
        </p:nvGraphicFramePr>
        <p:xfrm>
          <a:off x="158750" y="1934226"/>
          <a:ext cx="11874500" cy="26517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8745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1287941">
                <a:tc>
                  <a:txBody>
                    <a:bodyPr/>
                    <a:lstStyle/>
                    <a:p>
                      <a:r>
                        <a:rPr lang="en-US" altLang="zh-TW" sz="2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</a:t>
                      </a:r>
                      <a:r>
                        <a:rPr lang="en-US" altLang="zh-TW" sz="2800" b="1" dirty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with</a:t>
                      </a:r>
                      <a:r>
                        <a:rPr lang="en-US" altLang="zh-TW" sz="2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28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tf.device</a:t>
                      </a:r>
                      <a:r>
                        <a:rPr lang="en-US" altLang="zh-TW" sz="28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28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tf.train.replica_device_setter</a:t>
                      </a:r>
                      <a:r>
                        <a:rPr lang="en-US" altLang="zh-TW" sz="28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2800" b="1" dirty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0</a:t>
                      </a:r>
                      <a:r>
                        <a:rPr lang="en-US" altLang="zh-TW" sz="28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)):</a:t>
                      </a:r>
                      <a:endParaRPr lang="en-US" altLang="zh-TW" sz="28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2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</a:t>
                      </a:r>
                      <a:r>
                        <a:rPr lang="en-US" altLang="zh-TW" sz="2800" b="1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Process content weight and style weight.</a:t>
                      </a:r>
                      <a:endParaRPr lang="en-US" altLang="zh-TW" sz="28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2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</a:t>
                      </a:r>
                      <a:r>
                        <a:rPr lang="en-US" altLang="zh-TW" sz="28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content_weights</a:t>
                      </a:r>
                      <a:r>
                        <a:rPr lang="en-US" altLang="zh-TW" sz="2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= </a:t>
                      </a:r>
                      <a:r>
                        <a:rPr lang="en-US" altLang="zh-TW" sz="28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ast.literal_eval</a:t>
                      </a:r>
                      <a:r>
                        <a:rPr lang="en-US" altLang="zh-TW" sz="28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28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default_content_weights</a:t>
                      </a:r>
                      <a:r>
                        <a:rPr lang="en-US" altLang="zh-TW" sz="28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sz="28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2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</a:t>
                      </a:r>
                      <a:r>
                        <a:rPr lang="en-US" altLang="zh-TW" sz="28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style_weights</a:t>
                      </a:r>
                      <a:r>
                        <a:rPr lang="en-US" altLang="zh-TW" sz="2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= </a:t>
                      </a:r>
                      <a:r>
                        <a:rPr lang="en-US" altLang="zh-TW" sz="28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ast.literal_eval</a:t>
                      </a:r>
                      <a:r>
                        <a:rPr lang="en-US" altLang="zh-TW" sz="28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28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default_style_weights</a:t>
                      </a:r>
                      <a:r>
                        <a:rPr lang="en-US" altLang="zh-TW" sz="28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sz="28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  <p:sp>
        <p:nvSpPr>
          <p:cNvPr id="10" name="標題 9">
            <a:extLst>
              <a:ext uri="{FF2B5EF4-FFF2-40B4-BE49-F238E27FC236}">
                <a16:creationId xmlns:a16="http://schemas.microsoft.com/office/drawing/2014/main" id="{61705A50-8F8C-4583-ADE6-444C118C09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000" y="327025"/>
            <a:ext cx="11684000" cy="1325562"/>
          </a:xfrm>
        </p:spPr>
        <p:txBody>
          <a:bodyPr>
            <a:noAutofit/>
          </a:bodyPr>
          <a:lstStyle/>
          <a:p>
            <a:r>
              <a:rPr lang="en-US" altLang="zh-TW" sz="4800" dirty="0">
                <a:solidFill>
                  <a:srgbClr val="202124"/>
                </a:solidFill>
              </a:rPr>
              <a:t>Function to Define Content and Style Weight </a:t>
            </a:r>
            <a:endParaRPr lang="zh-TW" altLang="en-US" sz="4800" dirty="0"/>
          </a:p>
        </p:txBody>
      </p:sp>
    </p:spTree>
    <p:extLst>
      <p:ext uri="{BB962C8B-B14F-4D97-AF65-F5344CB8AC3E}">
        <p14:creationId xmlns:p14="http://schemas.microsoft.com/office/powerpoint/2010/main" val="272605948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>
          <a:xfrm>
            <a:off x="9197890" y="6492875"/>
            <a:ext cx="2743200" cy="365125"/>
          </a:xfrm>
        </p:spPr>
        <p:txBody>
          <a:bodyPr/>
          <a:lstStyle/>
          <a:p>
            <a:fld id="{8E9D419F-909D-442D-A7FC-67A1D9C6304F}" type="slidenum">
              <a:rPr lang="zh-TW" altLang="en-US" smtClean="0"/>
              <a:pPr/>
              <a:t>114</a:t>
            </a:fld>
            <a:endParaRPr lang="zh-TW" altLang="en-US" dirty="0"/>
          </a:p>
        </p:txBody>
      </p:sp>
      <p:graphicFrame>
        <p:nvGraphicFramePr>
          <p:cNvPr id="2" name="表格 1"/>
          <p:cNvGraphicFramePr>
            <a:graphicFrameLocks noGrp="1"/>
          </p:cNvGraphicFramePr>
          <p:nvPr/>
        </p:nvGraphicFramePr>
        <p:xfrm>
          <a:off x="107950" y="959315"/>
          <a:ext cx="11976100" cy="58521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9761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2258902">
                <a:tc>
                  <a:txBody>
                    <a:bodyPr/>
                    <a:lstStyle/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stylized_images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total_loss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loss_dict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\</a:t>
                      </a: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  _ =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build_mobilenet_model.build_mobilenet_model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      </a:t>
                      </a:r>
                      <a:r>
                        <a:rPr lang="en-US" altLang="zh-TW" b="1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build content and style input tensor.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     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content_inputs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_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     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style_inputs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_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      </a:t>
                      </a:r>
                      <a:r>
                        <a:rPr lang="en-US" altLang="zh-TW" b="1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Set network parameters cannot be trained.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     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mobilenet_trainable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altLang="zh-TW" b="1" dirty="0">
                          <a:solidFill>
                            <a:srgbClr val="569CD6"/>
                          </a:solidFill>
                          <a:effectLst/>
                          <a:latin typeface="Courier New" panose="02070309020205020404" pitchFamily="49" charset="0"/>
                        </a:rPr>
                        <a:t>False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      </a:t>
                      </a:r>
                      <a:r>
                        <a:rPr lang="en-US" altLang="zh-TW" b="1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Set style and style transfer network parameters can be trained.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     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style_params_trainable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altLang="zh-TW" b="1" dirty="0">
                          <a:solidFill>
                            <a:srgbClr val="569CD6"/>
                          </a:solidFill>
                          <a:effectLst/>
                          <a:latin typeface="Courier New" panose="02070309020205020404" pitchFamily="49" charset="0"/>
                        </a:rPr>
                        <a:t>True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     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transformer_trainable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altLang="zh-TW" b="1" dirty="0">
                          <a:solidFill>
                            <a:srgbClr val="569CD6"/>
                          </a:solidFill>
                          <a:effectLst/>
                          <a:latin typeface="Courier New" panose="02070309020205020404" pitchFamily="49" charset="0"/>
                        </a:rPr>
                        <a:t>True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      </a:t>
                      </a:r>
                      <a:r>
                        <a:rPr lang="en-US" altLang="zh-TW" b="1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Set the endpoint to construct the style predict network.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     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mobilenet_end_point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altLang="zh-TW" b="1" dirty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'layer_19'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      </a:t>
                      </a:r>
                      <a:r>
                        <a:rPr lang="en-US" altLang="zh-TW" b="1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Reduce the number of filters in the model.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     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transformer_alpha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altLang="zh-TW" b="1" dirty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0.25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     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style_prediction_bottleneck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altLang="zh-TW" b="1" dirty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100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      </a:t>
                      </a:r>
                      <a:r>
                        <a:rPr lang="en-US" altLang="zh-TW" b="1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Add objectives to the model.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     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adds_losses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altLang="zh-TW" b="1" dirty="0">
                          <a:solidFill>
                            <a:srgbClr val="569CD6"/>
                          </a:solidFill>
                          <a:effectLst/>
                          <a:latin typeface="Courier New" panose="02070309020205020404" pitchFamily="49" charset="0"/>
                        </a:rPr>
                        <a:t>True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     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content_weights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content_weights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     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style_weights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style_weights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     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total_variation_weight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altLang="zh-TW" b="1" dirty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1e4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  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  <p:sp>
        <p:nvSpPr>
          <p:cNvPr id="5" name="標題 1">
            <a:extLst>
              <a:ext uri="{FF2B5EF4-FFF2-40B4-BE49-F238E27FC236}">
                <a16:creationId xmlns:a16="http://schemas.microsoft.com/office/drawing/2014/main" id="{C3E6C63A-A7AB-4708-8D28-4E7776EC53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200" y="-104857"/>
            <a:ext cx="11785600" cy="1325562"/>
          </a:xfrm>
        </p:spPr>
        <p:txBody>
          <a:bodyPr>
            <a:normAutofit/>
          </a:bodyPr>
          <a:lstStyle/>
          <a:p>
            <a:r>
              <a:rPr lang="en-US" altLang="zh-TW" dirty="0">
                <a:solidFill>
                  <a:srgbClr val="202124"/>
                </a:solidFill>
              </a:rPr>
              <a:t>Function to Build a Model</a:t>
            </a:r>
          </a:p>
        </p:txBody>
      </p:sp>
    </p:spTree>
    <p:extLst>
      <p:ext uri="{BB962C8B-B14F-4D97-AF65-F5344CB8AC3E}">
        <p14:creationId xmlns:p14="http://schemas.microsoft.com/office/powerpoint/2010/main" val="2996967164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>
          <a:xfrm>
            <a:off x="9197890" y="6492875"/>
            <a:ext cx="2743200" cy="365125"/>
          </a:xfrm>
        </p:spPr>
        <p:txBody>
          <a:bodyPr/>
          <a:lstStyle/>
          <a:p>
            <a:fld id="{8E9D419F-909D-442D-A7FC-67A1D9C6304F}" type="slidenum">
              <a:rPr lang="zh-TW" altLang="en-US" smtClean="0"/>
              <a:pPr/>
              <a:t>115</a:t>
            </a:fld>
            <a:endParaRPr lang="zh-TW" altLang="en-US" dirty="0"/>
          </a:p>
        </p:txBody>
      </p:sp>
      <p:graphicFrame>
        <p:nvGraphicFramePr>
          <p:cNvPr id="2" name="表格 1"/>
          <p:cNvGraphicFramePr>
            <a:graphicFrameLocks noGrp="1"/>
          </p:cNvGraphicFramePr>
          <p:nvPr/>
        </p:nvGraphicFramePr>
        <p:xfrm>
          <a:off x="177800" y="1497792"/>
          <a:ext cx="11836400" cy="22860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8364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2277755">
                <a:tc>
                  <a:txBody>
                    <a:bodyPr/>
                    <a:lstStyle/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</a:t>
                      </a:r>
                      <a:r>
                        <a:rPr lang="en-US" altLang="zh-TW" b="1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Adding scalar summaries to the </a:t>
                      </a:r>
                      <a:r>
                        <a:rPr lang="en-US" altLang="zh-TW" b="1" dirty="0" err="1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tensorboard</a:t>
                      </a:r>
                      <a:r>
                        <a:rPr lang="en-US" altLang="zh-TW" b="1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.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</a:t>
                      </a:r>
                      <a:r>
                        <a:rPr lang="en-US" altLang="zh-TW" b="1" dirty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for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key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value </a:t>
                      </a:r>
                      <a:r>
                        <a:rPr lang="en-US" altLang="zh-TW" b="1" dirty="0">
                          <a:solidFill>
                            <a:srgbClr val="82C6FF"/>
                          </a:solidFill>
                          <a:effectLst/>
                          <a:latin typeface="Courier New" panose="02070309020205020404" pitchFamily="49" charset="0"/>
                        </a:rPr>
                        <a:t>in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loss_dict.items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():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tf.summary.scalar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key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value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b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</a:b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</a:t>
                      </a:r>
                      <a:r>
                        <a:rPr lang="en-US" altLang="zh-TW" b="1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Adding Image summaries to the </a:t>
                      </a:r>
                      <a:r>
                        <a:rPr lang="en-US" altLang="zh-TW" b="1" dirty="0" err="1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tensorboard</a:t>
                      </a:r>
                      <a:r>
                        <a:rPr lang="en-US" altLang="zh-TW" b="1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.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tf.summary.image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'image/0_content_inputs'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content_inputs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_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3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tf.summary.image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'image/1_style_inputs_aug'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style_inputs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_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3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tf.summary.image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'image/2_stylized_images'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stylized_images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3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  <p:graphicFrame>
        <p:nvGraphicFramePr>
          <p:cNvPr id="7" name="表格 6"/>
          <p:cNvGraphicFramePr>
            <a:graphicFrameLocks noGrp="1"/>
          </p:cNvGraphicFramePr>
          <p:nvPr/>
        </p:nvGraphicFramePr>
        <p:xfrm>
          <a:off x="177800" y="4065864"/>
          <a:ext cx="11836400" cy="22860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8364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2258902">
                <a:tc>
                  <a:txBody>
                    <a:bodyPr/>
                    <a:lstStyle/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</a:t>
                      </a:r>
                      <a:r>
                        <a:rPr lang="en-US" altLang="zh-TW" b="1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Set learning rate to 1e-5.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optimizer =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tf.train.AdamOptimizer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1e-5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</a:t>
                      </a:r>
                      <a:r>
                        <a:rPr lang="en-US" altLang="zh-TW" b="1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Define train optimizer.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train_op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=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slim.learning.create_train_op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total_loss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optimizer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clip_gradient_norm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altLang="zh-TW" b="1" dirty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0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summarize_gradients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altLang="zh-TW" b="1" dirty="0">
                          <a:solidFill>
                            <a:srgbClr val="569CD6"/>
                          </a:solidFill>
                          <a:effectLst/>
                          <a:latin typeface="Courier New" panose="02070309020205020404" pitchFamily="49" charset="0"/>
                        </a:rPr>
                        <a:t>False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  <p:sp>
        <p:nvSpPr>
          <p:cNvPr id="5" name="標題 4">
            <a:extLst>
              <a:ext uri="{FF2B5EF4-FFF2-40B4-BE49-F238E27FC236}">
                <a16:creationId xmlns:a16="http://schemas.microsoft.com/office/drawing/2014/main" id="{0AC40D5F-499E-4932-9802-493A80B6B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7025"/>
            <a:ext cx="10515600" cy="1325562"/>
          </a:xfrm>
        </p:spPr>
        <p:txBody>
          <a:bodyPr/>
          <a:lstStyle/>
          <a:p>
            <a:r>
              <a:rPr lang="en-US" altLang="zh-TW" dirty="0">
                <a:solidFill>
                  <a:srgbClr val="202124"/>
                </a:solidFill>
              </a:rPr>
              <a:t>Training Setup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23489526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>
          <a:xfrm>
            <a:off x="9197890" y="6492875"/>
            <a:ext cx="2743200" cy="365125"/>
          </a:xfrm>
        </p:spPr>
        <p:txBody>
          <a:bodyPr/>
          <a:lstStyle/>
          <a:p>
            <a:fld id="{8E9D419F-909D-442D-A7FC-67A1D9C6304F}" type="slidenum">
              <a:rPr lang="zh-TW" altLang="en-US" smtClean="0"/>
              <a:pPr/>
              <a:t>116</a:t>
            </a:fld>
            <a:endParaRPr lang="zh-TW" altLang="en-US" dirty="0"/>
          </a:p>
        </p:txBody>
      </p:sp>
      <p:graphicFrame>
        <p:nvGraphicFramePr>
          <p:cNvPr id="2" name="表格 1"/>
          <p:cNvGraphicFramePr>
            <a:graphicFrameLocks noGrp="1"/>
          </p:cNvGraphicFramePr>
          <p:nvPr/>
        </p:nvGraphicFramePr>
        <p:xfrm>
          <a:off x="203200" y="1690930"/>
          <a:ext cx="11785600" cy="39319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7856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2258902">
                <a:tc>
                  <a:txBody>
                    <a:bodyPr/>
                    <a:lstStyle/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</a:t>
                      </a:r>
                      <a:r>
                        <a:rPr lang="en-US" altLang="zh-TW" b="1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Function to load VGG16 parameters.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init_fn_vgg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=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slim.assign_from_checkpoint_fn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 err="1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os.path.expanduser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 err="1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vgg_checkpoint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),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                                        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slim.get_variables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'vgg_16'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))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</a:t>
                      </a:r>
                      <a:r>
                        <a:rPr lang="en-US" altLang="zh-TW" b="1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Function to load Inception V3 parameters.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mobilenet_variables_dict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= 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{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var.op.name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: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var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for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var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>
                          <a:solidFill>
                            <a:srgbClr val="82C6FF"/>
                          </a:solidFill>
                          <a:effectLst/>
                          <a:latin typeface="Courier New" panose="02070309020205020404" pitchFamily="49" charset="0"/>
                        </a:rPr>
                        <a:t>in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slim.get_model_variables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'MobilenetV2'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}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init_fn_mobilenet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=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slim.assign_from_checkpoint_fn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inceptionv3_checkpoint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mobilenet_variables_dict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</a:t>
                      </a:r>
                      <a:r>
                        <a:rPr lang="en-US" altLang="zh-TW" b="1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Function to restore VGG16 and Inception V3 parameters.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</a:t>
                      </a:r>
                      <a:r>
                        <a:rPr lang="en-US" altLang="zh-TW" b="1" dirty="0" err="1">
                          <a:solidFill>
                            <a:srgbClr val="569CD6"/>
                          </a:solidFill>
                          <a:effectLst/>
                          <a:latin typeface="Courier New" panose="02070309020205020404" pitchFamily="49" charset="0"/>
                        </a:rPr>
                        <a:t>def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err="1">
                          <a:solidFill>
                            <a:srgbClr val="DCDCAA"/>
                          </a:solidFill>
                          <a:effectLst/>
                          <a:latin typeface="Courier New" panose="02070309020205020404" pitchFamily="49" charset="0"/>
                        </a:rPr>
                        <a:t>init_sub_networks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session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: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init_fn_vgg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session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init_fn_mobilenet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session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  <p:sp>
        <p:nvSpPr>
          <p:cNvPr id="7" name="標題 6">
            <a:extLst>
              <a:ext uri="{FF2B5EF4-FFF2-40B4-BE49-F238E27FC236}">
                <a16:creationId xmlns:a16="http://schemas.microsoft.com/office/drawing/2014/main" id="{F72A63D8-7B96-4B79-9C2C-87E63427C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202124"/>
                </a:solidFill>
              </a:rPr>
              <a:t>Function to Load Checkpoints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5810441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>
          <a:xfrm>
            <a:off x="9197890" y="6492875"/>
            <a:ext cx="2743200" cy="365125"/>
          </a:xfrm>
        </p:spPr>
        <p:txBody>
          <a:bodyPr/>
          <a:lstStyle/>
          <a:p>
            <a:fld id="{8E9D419F-909D-442D-A7FC-67A1D9C6304F}" type="slidenum">
              <a:rPr lang="zh-TW" altLang="en-US" smtClean="0"/>
              <a:pPr/>
              <a:t>117</a:t>
            </a:fld>
            <a:endParaRPr lang="zh-TW" altLang="en-US" dirty="0"/>
          </a:p>
        </p:txBody>
      </p:sp>
      <p:graphicFrame>
        <p:nvGraphicFramePr>
          <p:cNvPr id="2" name="表格 1"/>
          <p:cNvGraphicFramePr>
            <a:graphicFrameLocks noGrp="1"/>
          </p:cNvGraphicFramePr>
          <p:nvPr/>
        </p:nvGraphicFramePr>
        <p:xfrm>
          <a:off x="203200" y="1690930"/>
          <a:ext cx="11785600" cy="39319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7856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2258902">
                <a:tc>
                  <a:txBody>
                    <a:bodyPr/>
                    <a:lstStyle/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slim.learning.train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train_op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train_op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</a:t>
                      </a:r>
                      <a:r>
                        <a:rPr lang="en-US" altLang="zh-TW" b="1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Define log directory.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logdir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os.path.expanduser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model_output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),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</a:t>
                      </a:r>
                      <a:r>
                        <a:rPr lang="en-US" altLang="zh-TW" b="1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Define address of the tensorflow master.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master=</a:t>
                      </a:r>
                      <a:r>
                        <a:rPr lang="en-US" altLang="zh-TW" b="1" dirty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''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is_chief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altLang="zh-TW" b="1" dirty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0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== </a:t>
                      </a:r>
                      <a:r>
                        <a:rPr lang="en-US" altLang="zh-TW" b="1" dirty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0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</a:t>
                      </a:r>
                      <a:r>
                        <a:rPr lang="en-US" altLang="zh-TW" b="1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Define training steps.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number_of_steps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altLang="zh-TW" b="1" dirty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800000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init_fn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init_sub_networks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</a:t>
                      </a:r>
                      <a:r>
                        <a:rPr lang="en-US" altLang="zh-TW" b="1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Save summaries every 15 seconds.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save_summaries_secs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altLang="zh-TW" b="1" dirty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15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</a:t>
                      </a:r>
                      <a:r>
                        <a:rPr lang="en-US" altLang="zh-TW" b="1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Save model every 15 seconds.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save_interval_secs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altLang="zh-TW" b="1" dirty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15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  <p:sp>
        <p:nvSpPr>
          <p:cNvPr id="7" name="標題 6">
            <a:extLst>
              <a:ext uri="{FF2B5EF4-FFF2-40B4-BE49-F238E27FC236}">
                <a16:creationId xmlns:a16="http://schemas.microsoft.com/office/drawing/2014/main" id="{186D353E-EE2B-4E5A-80BF-E21D235DB0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202124"/>
                </a:solidFill>
              </a:rPr>
              <a:t>Model Setup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92881221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>
          <a:xfrm>
            <a:off x="9197890" y="6492875"/>
            <a:ext cx="2743200" cy="365125"/>
          </a:xfrm>
        </p:spPr>
        <p:txBody>
          <a:bodyPr/>
          <a:lstStyle/>
          <a:p>
            <a:fld id="{8E9D419F-909D-442D-A7FC-67A1D9C6304F}" type="slidenum">
              <a:rPr lang="zh-TW" altLang="en-US" smtClean="0"/>
              <a:pPr/>
              <a:t>118</a:t>
            </a:fld>
            <a:endParaRPr lang="zh-TW" altLang="en-US" dirty="0"/>
          </a:p>
        </p:txBody>
      </p:sp>
      <p:graphicFrame>
        <p:nvGraphicFramePr>
          <p:cNvPr id="2" name="表格 1"/>
          <p:cNvGraphicFramePr>
            <a:graphicFrameLocks noGrp="1"/>
          </p:cNvGraphicFramePr>
          <p:nvPr/>
        </p:nvGraphicFramePr>
        <p:xfrm>
          <a:off x="139700" y="1690930"/>
          <a:ext cx="11912600" cy="204208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9126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2042084">
                <a:tc>
                  <a:txBody>
                    <a:bodyPr/>
                    <a:lstStyle/>
                    <a:p>
                      <a:r>
                        <a:rPr lang="en-US" altLang="zh-TW" b="1" dirty="0" err="1">
                          <a:solidFill>
                            <a:srgbClr val="569CD6"/>
                          </a:solidFill>
                          <a:effectLst/>
                          <a:latin typeface="Courier New" panose="02070309020205020404" pitchFamily="49" charset="0"/>
                        </a:rPr>
                        <a:t>def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err="1">
                          <a:solidFill>
                            <a:srgbClr val="DCDCAA"/>
                          </a:solidFill>
                          <a:effectLst/>
                          <a:latin typeface="Courier New" panose="02070309020205020404" pitchFamily="49" charset="0"/>
                        </a:rPr>
                        <a:t>console_entry_point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()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: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tf.disable_v2_behavior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()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tf.app.run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main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b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</a:br>
                      <a:b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</a:br>
                      <a:r>
                        <a:rPr lang="en-US" altLang="zh-TW" b="1" dirty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if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__name__ == </a:t>
                      </a:r>
                      <a:r>
                        <a:rPr lang="en-US" altLang="zh-TW" b="1" dirty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'__main__'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: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console_entry_point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()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  <p:sp>
        <p:nvSpPr>
          <p:cNvPr id="3" name="標題 2">
            <a:extLst>
              <a:ext uri="{FF2B5EF4-FFF2-40B4-BE49-F238E27FC236}">
                <a16:creationId xmlns:a16="http://schemas.microsoft.com/office/drawing/2014/main" id="{EFEF5B7A-0D55-4CCB-A4B1-7CCCD9317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>
                <a:solidFill>
                  <a:srgbClr val="202124"/>
                </a:solidFill>
              </a:rPr>
              <a:t>Entry Point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01223252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>
          <a:xfrm>
            <a:off x="9197890" y="6492875"/>
            <a:ext cx="2743200" cy="365125"/>
          </a:xfrm>
        </p:spPr>
        <p:txBody>
          <a:bodyPr/>
          <a:lstStyle/>
          <a:p>
            <a:fld id="{8E9D419F-909D-442D-A7FC-67A1D9C6304F}" type="slidenum">
              <a:rPr lang="zh-TW" altLang="en-US" smtClean="0"/>
              <a:pPr/>
              <a:t>119</a:t>
            </a:fld>
            <a:endParaRPr lang="zh-TW" altLang="en-US" dirty="0"/>
          </a:p>
        </p:txBody>
      </p:sp>
      <p:graphicFrame>
        <p:nvGraphicFramePr>
          <p:cNvPr id="2" name="表格 1"/>
          <p:cNvGraphicFramePr>
            <a:graphicFrameLocks noGrp="1"/>
          </p:cNvGraphicFramePr>
          <p:nvPr/>
        </p:nvGraphicFramePr>
        <p:xfrm>
          <a:off x="241300" y="2111972"/>
          <a:ext cx="11709400" cy="33832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7094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2258902">
                <a:tc>
                  <a:txBody>
                    <a:bodyPr/>
                    <a:lstStyle/>
                    <a:p>
                      <a:r>
                        <a:rPr lang="en-US" altLang="zh-TW" b="1" dirty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from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__future__ </a:t>
                      </a:r>
                      <a:r>
                        <a:rPr lang="en-US" altLang="zh-TW" b="1" dirty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import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absolute_import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from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__future__ </a:t>
                      </a:r>
                      <a:r>
                        <a:rPr lang="en-US" altLang="zh-TW" b="1" dirty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import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division</a:t>
                      </a:r>
                    </a:p>
                    <a:p>
                      <a:r>
                        <a:rPr lang="en-US" altLang="zh-TW" b="1" dirty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from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__future__ </a:t>
                      </a:r>
                      <a:r>
                        <a:rPr lang="en-US" altLang="zh-TW" b="1" dirty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import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print_function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b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</a:br>
                      <a:r>
                        <a:rPr lang="en-US" altLang="zh-TW" b="1" dirty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import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os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import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tempfile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b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</a:br>
                      <a:r>
                        <a:rPr lang="en-US" altLang="zh-TW" b="1" dirty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from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magenta.models.arbitrary_image_stylization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import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arbitrary_image_stylization_build_mobilenet_model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as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build_mobilenet_model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import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numpy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as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np</a:t>
                      </a:r>
                    </a:p>
                    <a:p>
                      <a:r>
                        <a:rPr lang="en-US" altLang="zh-TW" b="1" dirty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import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tensorflow.compat.v1 </a:t>
                      </a:r>
                      <a:r>
                        <a:rPr lang="en-US" altLang="zh-TW" b="1" dirty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as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tf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  <p:sp>
        <p:nvSpPr>
          <p:cNvPr id="6" name="矩形 5"/>
          <p:cNvSpPr/>
          <p:nvPr/>
        </p:nvSpPr>
        <p:spPr>
          <a:xfrm>
            <a:off x="5231692" y="1588752"/>
            <a:ext cx="177080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b="1" dirty="0">
                <a:solidFill>
                  <a:srgbClr val="202124"/>
                </a:solidFill>
              </a:rPr>
              <a:t>convert.py</a:t>
            </a:r>
            <a:endParaRPr lang="en-US" altLang="zh-TW" sz="2800" b="1" i="0" dirty="0">
              <a:solidFill>
                <a:srgbClr val="202124"/>
              </a:solidFill>
              <a:effectLst/>
            </a:endParaRPr>
          </a:p>
        </p:txBody>
      </p:sp>
      <p:sp>
        <p:nvSpPr>
          <p:cNvPr id="9" name="標題 8">
            <a:extLst>
              <a:ext uri="{FF2B5EF4-FFF2-40B4-BE49-F238E27FC236}">
                <a16:creationId xmlns:a16="http://schemas.microsoft.com/office/drawing/2014/main" id="{95B92D81-92FF-4AF2-8308-6085487A1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202124"/>
                </a:solidFill>
              </a:rPr>
              <a:t>Import Modules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96288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236254"/>
            <a:ext cx="10515600" cy="1325562"/>
          </a:xfrm>
        </p:spPr>
        <p:txBody>
          <a:bodyPr>
            <a:normAutofit/>
          </a:bodyPr>
          <a:lstStyle/>
          <a:p>
            <a:r>
              <a:rPr lang="en-US" altLang="zh-TW" sz="5400" b="1" dirty="0">
                <a:latin typeface="+mn-lt"/>
              </a:rPr>
              <a:t>Convolution Layer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>
          <a:xfrm>
            <a:off x="9197890" y="6492875"/>
            <a:ext cx="2743200" cy="365125"/>
          </a:xfrm>
        </p:spPr>
        <p:txBody>
          <a:bodyPr/>
          <a:lstStyle/>
          <a:p>
            <a:fld id="{8E9D419F-909D-442D-A7FC-67A1D9C6304F}" type="slidenum">
              <a:rPr lang="zh-TW" altLang="en-US" smtClean="0"/>
              <a:pPr/>
              <a:t>12</a:t>
            </a:fld>
            <a:endParaRPr lang="zh-TW" altLang="en-US" dirty="0"/>
          </a:p>
        </p:txBody>
      </p:sp>
      <p:sp>
        <p:nvSpPr>
          <p:cNvPr id="28" name="矩形 27"/>
          <p:cNvSpPr/>
          <p:nvPr/>
        </p:nvSpPr>
        <p:spPr>
          <a:xfrm>
            <a:off x="14813" y="6550223"/>
            <a:ext cx="255954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>
                <a:solidFill>
                  <a:srgbClr val="D4D4D4"/>
                </a:solidFill>
              </a:rPr>
              <a:t> https://yehjames.medium.com/</a:t>
            </a:r>
          </a:p>
        </p:txBody>
      </p:sp>
      <p:sp>
        <p:nvSpPr>
          <p:cNvPr id="29" name="橢圓 28"/>
          <p:cNvSpPr/>
          <p:nvPr/>
        </p:nvSpPr>
        <p:spPr>
          <a:xfrm>
            <a:off x="3943228" y="3393241"/>
            <a:ext cx="489077" cy="489077"/>
          </a:xfrm>
          <a:prstGeom prst="ellipse">
            <a:avLst/>
          </a:prstGeom>
          <a:ln w="38100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0" name="直線接點 29"/>
          <p:cNvCxnSpPr>
            <a:stCxn id="29" idx="3"/>
            <a:endCxn id="29" idx="7"/>
          </p:cNvCxnSpPr>
          <p:nvPr/>
        </p:nvCxnSpPr>
        <p:spPr>
          <a:xfrm flipV="1">
            <a:off x="4014852" y="3464865"/>
            <a:ext cx="345829" cy="345829"/>
          </a:xfrm>
          <a:prstGeom prst="line">
            <a:avLst/>
          </a:prstGeom>
          <a:ln w="38100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接點 30"/>
          <p:cNvCxnSpPr>
            <a:stCxn id="29" idx="5"/>
            <a:endCxn id="29" idx="1"/>
          </p:cNvCxnSpPr>
          <p:nvPr/>
        </p:nvCxnSpPr>
        <p:spPr>
          <a:xfrm flipH="1" flipV="1">
            <a:off x="4014852" y="3464865"/>
            <a:ext cx="345829" cy="345829"/>
          </a:xfrm>
          <a:prstGeom prst="line">
            <a:avLst/>
          </a:prstGeom>
          <a:ln w="38100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2" name="表格 31"/>
          <p:cNvGraphicFramePr>
            <a:graphicFrameLocks noGrp="1"/>
          </p:cNvGraphicFramePr>
          <p:nvPr/>
        </p:nvGraphicFramePr>
        <p:xfrm>
          <a:off x="4967012" y="2628491"/>
          <a:ext cx="2100537" cy="210053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00179">
                  <a:extLst>
                    <a:ext uri="{9D8B030D-6E8A-4147-A177-3AD203B41FA5}">
                      <a16:colId xmlns:a16="http://schemas.microsoft.com/office/drawing/2014/main" val="2444938978"/>
                    </a:ext>
                  </a:extLst>
                </a:gridCol>
                <a:gridCol w="700179">
                  <a:extLst>
                    <a:ext uri="{9D8B030D-6E8A-4147-A177-3AD203B41FA5}">
                      <a16:colId xmlns:a16="http://schemas.microsoft.com/office/drawing/2014/main" val="1818641302"/>
                    </a:ext>
                  </a:extLst>
                </a:gridCol>
                <a:gridCol w="700179">
                  <a:extLst>
                    <a:ext uri="{9D8B030D-6E8A-4147-A177-3AD203B41FA5}">
                      <a16:colId xmlns:a16="http://schemas.microsoft.com/office/drawing/2014/main" val="2041093809"/>
                    </a:ext>
                  </a:extLst>
                </a:gridCol>
              </a:tblGrid>
              <a:tr h="70017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768" marR="91768" marT="45884" marB="45884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768" marR="91768" marT="45884" marB="45884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768" marR="91768" marT="45884" marB="45884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0608082"/>
                  </a:ext>
                </a:extLst>
              </a:tr>
              <a:tr h="70017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768" marR="91768" marT="45884" marB="45884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768" marR="91768" marT="45884" marB="45884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-2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768" marR="91768" marT="45884" marB="45884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7536604"/>
                  </a:ext>
                </a:extLst>
              </a:tr>
              <a:tr h="70017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768" marR="91768" marT="45884" marB="45884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768" marR="91768" marT="45884" marB="45884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768" marR="91768" marT="45884" marB="45884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7882928"/>
                  </a:ext>
                </a:extLst>
              </a:tr>
            </a:tbl>
          </a:graphicData>
        </a:graphic>
      </p:graphicFrame>
      <p:pic>
        <p:nvPicPr>
          <p:cNvPr id="33" name="圖片 3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034" y="1566292"/>
            <a:ext cx="3289960" cy="365389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字方塊 33"/>
              <p:cNvSpPr txBox="1"/>
              <p:nvPr/>
            </p:nvSpPr>
            <p:spPr>
              <a:xfrm>
                <a:off x="7602256" y="3401760"/>
                <a:ext cx="448841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360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zh-TW" altLang="en-US" sz="3600" dirty="0"/>
              </a:p>
            </p:txBody>
          </p:sp>
        </mc:Choice>
        <mc:Fallback xmlns="">
          <p:sp>
            <p:nvSpPr>
              <p:cNvPr id="34" name="文字方塊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2256" y="3401760"/>
                <a:ext cx="448841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5" name="圖片 3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5520" y="1566293"/>
            <a:ext cx="3225649" cy="3653893"/>
          </a:xfrm>
          <a:prstGeom prst="rect">
            <a:avLst/>
          </a:prstGeom>
        </p:spPr>
      </p:pic>
      <p:sp>
        <p:nvSpPr>
          <p:cNvPr id="36" name="矩形 35"/>
          <p:cNvSpPr/>
          <p:nvPr/>
        </p:nvSpPr>
        <p:spPr>
          <a:xfrm>
            <a:off x="738574" y="5339103"/>
            <a:ext cx="222888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dirty="0"/>
              <a:t>Input Image</a:t>
            </a:r>
          </a:p>
        </p:txBody>
      </p:sp>
      <p:sp>
        <p:nvSpPr>
          <p:cNvPr id="37" name="矩形 36"/>
          <p:cNvSpPr/>
          <p:nvPr/>
        </p:nvSpPr>
        <p:spPr>
          <a:xfrm>
            <a:off x="5439493" y="5339103"/>
            <a:ext cx="128169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dirty="0"/>
              <a:t>Kernel</a:t>
            </a:r>
          </a:p>
        </p:txBody>
      </p:sp>
      <p:sp>
        <p:nvSpPr>
          <p:cNvPr id="38" name="矩形 37"/>
          <p:cNvSpPr/>
          <p:nvPr/>
        </p:nvSpPr>
        <p:spPr>
          <a:xfrm>
            <a:off x="9067382" y="5339103"/>
            <a:ext cx="235673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dirty="0"/>
              <a:t>Feature Map</a:t>
            </a:r>
          </a:p>
        </p:txBody>
      </p:sp>
    </p:spTree>
    <p:extLst>
      <p:ext uri="{BB962C8B-B14F-4D97-AF65-F5344CB8AC3E}">
        <p14:creationId xmlns:p14="http://schemas.microsoft.com/office/powerpoint/2010/main" val="799724694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>
          <a:xfrm>
            <a:off x="9197890" y="6492875"/>
            <a:ext cx="2743200" cy="365125"/>
          </a:xfrm>
        </p:spPr>
        <p:txBody>
          <a:bodyPr/>
          <a:lstStyle/>
          <a:p>
            <a:fld id="{8E9D419F-909D-442D-A7FC-67A1D9C6304F}" type="slidenum">
              <a:rPr lang="zh-TW" altLang="en-US" smtClean="0"/>
              <a:pPr/>
              <a:t>120</a:t>
            </a:fld>
            <a:endParaRPr lang="zh-TW" altLang="en-US" dirty="0"/>
          </a:p>
        </p:txBody>
      </p:sp>
      <p:graphicFrame>
        <p:nvGraphicFramePr>
          <p:cNvPr id="11" name="表格 10"/>
          <p:cNvGraphicFramePr>
            <a:graphicFrameLocks noGrp="1"/>
          </p:cNvGraphicFramePr>
          <p:nvPr/>
        </p:nvGraphicFramePr>
        <p:xfrm>
          <a:off x="330200" y="1814261"/>
          <a:ext cx="11531600" cy="9448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5316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620142">
                <a:tc>
                  <a:txBody>
                    <a:bodyPr/>
                    <a:lstStyle/>
                    <a:p>
                      <a:r>
                        <a:rPr lang="en-US" altLang="zh-TW" sz="28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saved_checkpoint_dir</a:t>
                      </a:r>
                      <a:r>
                        <a:rPr lang="en-US" altLang="zh-TW" sz="2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altLang="zh-TW" sz="2800" b="1" dirty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'</a:t>
                      </a:r>
                      <a:r>
                        <a:rPr lang="en-US" altLang="zh-TW" sz="2800" b="1" dirty="0" err="1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model_outputs</a:t>
                      </a:r>
                      <a:r>
                        <a:rPr lang="en-US" altLang="zh-TW" sz="2800" b="1" dirty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'</a:t>
                      </a:r>
                      <a:endParaRPr lang="en-US" altLang="zh-TW" sz="28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2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outputs=</a:t>
                      </a:r>
                      <a:r>
                        <a:rPr lang="en-US" altLang="zh-TW" sz="2800" b="1" dirty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'</a:t>
                      </a:r>
                      <a:r>
                        <a:rPr lang="en-US" altLang="zh-TW" sz="2800" b="1" dirty="0" err="1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tflite_output</a:t>
                      </a:r>
                      <a:r>
                        <a:rPr lang="en-US" altLang="zh-TW" sz="2800" b="1" dirty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'</a:t>
                      </a:r>
                      <a:endParaRPr lang="en-US" altLang="zh-TW" sz="28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  <p:sp>
        <p:nvSpPr>
          <p:cNvPr id="3" name="標題 2">
            <a:extLst>
              <a:ext uri="{FF2B5EF4-FFF2-40B4-BE49-F238E27FC236}">
                <a16:creationId xmlns:a16="http://schemas.microsoft.com/office/drawing/2014/main" id="{8D5ADAFE-0DF8-45EC-AD8A-1480BC4C8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202124"/>
                </a:solidFill>
              </a:rPr>
              <a:t>Define Directories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09237368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>
          <a:xfrm>
            <a:off x="9197890" y="6492875"/>
            <a:ext cx="2743200" cy="365125"/>
          </a:xfrm>
        </p:spPr>
        <p:txBody>
          <a:bodyPr/>
          <a:lstStyle/>
          <a:p>
            <a:fld id="{8E9D419F-909D-442D-A7FC-67A1D9C6304F}" type="slidenum">
              <a:rPr lang="zh-TW" altLang="en-US" smtClean="0"/>
              <a:pPr/>
              <a:t>121</a:t>
            </a:fld>
            <a:endParaRPr lang="zh-TW" altLang="en-US" dirty="0"/>
          </a:p>
        </p:txBody>
      </p:sp>
      <p:graphicFrame>
        <p:nvGraphicFramePr>
          <p:cNvPr id="2" name="表格 1"/>
          <p:cNvGraphicFramePr>
            <a:graphicFrameLocks noGrp="1"/>
          </p:cNvGraphicFramePr>
          <p:nvPr/>
        </p:nvGraphicFramePr>
        <p:xfrm>
          <a:off x="171450" y="1527140"/>
          <a:ext cx="11849100" cy="3505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8491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2258902">
                <a:tc>
                  <a:txBody>
                    <a:bodyPr/>
                    <a:lstStyle/>
                    <a:p>
                      <a:r>
                        <a:rPr lang="en-US" altLang="zh-TW" sz="2800" b="1" dirty="0" err="1">
                          <a:solidFill>
                            <a:srgbClr val="569CD6"/>
                          </a:solidFill>
                          <a:effectLst/>
                          <a:latin typeface="Courier New" panose="02070309020205020404" pitchFamily="49" charset="0"/>
                        </a:rPr>
                        <a:t>def</a:t>
                      </a:r>
                      <a:r>
                        <a:rPr lang="en-US" altLang="zh-TW" sz="2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2800" b="1" dirty="0" err="1">
                          <a:solidFill>
                            <a:srgbClr val="DCDCAA"/>
                          </a:solidFill>
                          <a:effectLst/>
                          <a:latin typeface="Courier New" panose="02070309020205020404" pitchFamily="49" charset="0"/>
                        </a:rPr>
                        <a:t>load_checkpoint</a:t>
                      </a:r>
                      <a:r>
                        <a:rPr lang="en-US" altLang="zh-TW" sz="2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2800" b="1" dirty="0" err="1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sess</a:t>
                      </a:r>
                      <a:r>
                        <a:rPr lang="en-US" altLang="zh-TW" sz="2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, </a:t>
                      </a:r>
                      <a:r>
                        <a:rPr lang="en-US" altLang="zh-TW" sz="2800" b="1" dirty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checkpoint</a:t>
                      </a:r>
                      <a:r>
                        <a:rPr lang="en-US" altLang="zh-TW" sz="2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r>
                        <a:rPr lang="en-US" altLang="zh-TW" sz="28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:</a:t>
                      </a:r>
                      <a:endParaRPr lang="en-US" altLang="zh-TW" sz="28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2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</a:t>
                      </a:r>
                      <a:r>
                        <a:rPr lang="en-US" altLang="zh-TW" sz="2800" b="1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Save the variables from checkpoint.</a:t>
                      </a:r>
                      <a:endParaRPr lang="en-US" altLang="zh-TW" sz="28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2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</a:t>
                      </a:r>
                      <a:r>
                        <a:rPr lang="en-US" altLang="zh-TW" sz="28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model_saver</a:t>
                      </a:r>
                      <a:r>
                        <a:rPr lang="en-US" altLang="zh-TW" sz="2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= </a:t>
                      </a:r>
                      <a:r>
                        <a:rPr lang="en-US" altLang="zh-TW" sz="28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tf.train.Saver</a:t>
                      </a:r>
                      <a:r>
                        <a:rPr lang="en-US" altLang="zh-TW" sz="28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28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tf.global_variables</a:t>
                      </a:r>
                      <a:r>
                        <a:rPr lang="en-US" altLang="zh-TW" sz="28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())</a:t>
                      </a:r>
                      <a:endParaRPr lang="en-US" altLang="zh-TW" sz="28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2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checkpoint = </a:t>
                      </a:r>
                      <a:r>
                        <a:rPr lang="en-US" altLang="zh-TW" sz="28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os.path.expanduser</a:t>
                      </a:r>
                      <a:r>
                        <a:rPr lang="en-US" altLang="zh-TW" sz="28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2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checkpoint</a:t>
                      </a:r>
                      <a:r>
                        <a:rPr lang="en-US" altLang="zh-TW" sz="28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sz="28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2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</a:t>
                      </a:r>
                      <a:r>
                        <a:rPr lang="en-US" altLang="zh-TW" sz="2800" b="1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Define saved checkpoints directory.</a:t>
                      </a:r>
                      <a:endParaRPr lang="en-US" altLang="zh-TW" sz="28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2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</a:t>
                      </a:r>
                      <a:r>
                        <a:rPr lang="en-US" altLang="zh-TW" sz="2800" b="1" dirty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if</a:t>
                      </a:r>
                      <a:r>
                        <a:rPr lang="en-US" altLang="zh-TW" sz="2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28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tf.gfile.IsDirectory</a:t>
                      </a:r>
                      <a:r>
                        <a:rPr lang="en-US" altLang="zh-TW" sz="28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2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checkpoint</a:t>
                      </a:r>
                      <a:r>
                        <a:rPr lang="en-US" altLang="zh-TW" sz="28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):</a:t>
                      </a:r>
                      <a:endParaRPr lang="en-US" altLang="zh-TW" sz="28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2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checkpoint = </a:t>
                      </a:r>
                      <a:r>
                        <a:rPr lang="en-US" altLang="zh-TW" sz="28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tf.train.latest_checkpoint</a:t>
                      </a:r>
                      <a:r>
                        <a:rPr lang="en-US" altLang="zh-TW" sz="28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2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checkpoint</a:t>
                      </a:r>
                      <a:r>
                        <a:rPr lang="en-US" altLang="zh-TW" sz="28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sz="28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2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</a:t>
                      </a:r>
                      <a:r>
                        <a:rPr lang="en-US" altLang="zh-TW" sz="28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model_saver.restore</a:t>
                      </a:r>
                      <a:r>
                        <a:rPr lang="en-US" altLang="zh-TW" sz="28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28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sess</a:t>
                      </a:r>
                      <a:r>
                        <a:rPr lang="en-US" altLang="zh-TW" sz="28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2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checkpoint</a:t>
                      </a:r>
                      <a:r>
                        <a:rPr lang="en-US" altLang="zh-TW" sz="28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sz="28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  <p:sp>
        <p:nvSpPr>
          <p:cNvPr id="6" name="標題 2">
            <a:extLst>
              <a:ext uri="{FF2B5EF4-FFF2-40B4-BE49-F238E27FC236}">
                <a16:creationId xmlns:a16="http://schemas.microsoft.com/office/drawing/2014/main" id="{2B9CDF9E-78CE-4326-8183-6021D8265B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7025"/>
            <a:ext cx="10515600" cy="1325562"/>
          </a:xfrm>
        </p:spPr>
        <p:txBody>
          <a:bodyPr>
            <a:normAutofit/>
          </a:bodyPr>
          <a:lstStyle/>
          <a:p>
            <a:r>
              <a:rPr lang="en-US" altLang="zh-TW" dirty="0"/>
              <a:t>Function to Load the Checkpoint</a:t>
            </a:r>
          </a:p>
        </p:txBody>
      </p:sp>
    </p:spTree>
    <p:extLst>
      <p:ext uri="{BB962C8B-B14F-4D97-AF65-F5344CB8AC3E}">
        <p14:creationId xmlns:p14="http://schemas.microsoft.com/office/powerpoint/2010/main" val="3875292786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>
          <a:xfrm>
            <a:off x="9197890" y="6492875"/>
            <a:ext cx="2743200" cy="365125"/>
          </a:xfrm>
        </p:spPr>
        <p:txBody>
          <a:bodyPr/>
          <a:lstStyle/>
          <a:p>
            <a:fld id="{8E9D419F-909D-442D-A7FC-67A1D9C6304F}" type="slidenum">
              <a:rPr lang="zh-TW" altLang="en-US" smtClean="0"/>
              <a:pPr/>
              <a:t>122</a:t>
            </a:fld>
            <a:endParaRPr lang="zh-TW" altLang="en-US" dirty="0"/>
          </a:p>
        </p:txBody>
      </p:sp>
      <p:graphicFrame>
        <p:nvGraphicFramePr>
          <p:cNvPr id="2" name="表格 1"/>
          <p:cNvGraphicFramePr>
            <a:graphicFrameLocks noGrp="1"/>
          </p:cNvGraphicFramePr>
          <p:nvPr/>
        </p:nvGraphicFramePr>
        <p:xfrm>
          <a:off x="150829" y="1964308"/>
          <a:ext cx="11890342" cy="39319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890342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1240805">
                <a:tc>
                  <a:txBody>
                    <a:bodyPr/>
                    <a:lstStyle/>
                    <a:p>
                      <a:r>
                        <a:rPr lang="en-US" altLang="zh-TW" sz="2800" b="1" dirty="0" err="1">
                          <a:solidFill>
                            <a:srgbClr val="569CD6"/>
                          </a:solidFill>
                          <a:effectLst/>
                          <a:latin typeface="Courier New" panose="02070309020205020404" pitchFamily="49" charset="0"/>
                        </a:rPr>
                        <a:t>def</a:t>
                      </a:r>
                      <a:r>
                        <a:rPr lang="en-US" altLang="zh-TW" sz="2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2800" b="1" dirty="0" err="1">
                          <a:solidFill>
                            <a:srgbClr val="DCDCAA"/>
                          </a:solidFill>
                          <a:effectLst/>
                          <a:latin typeface="Courier New" panose="02070309020205020404" pitchFamily="49" charset="0"/>
                        </a:rPr>
                        <a:t>export_to_saved_model</a:t>
                      </a:r>
                      <a:r>
                        <a:rPr lang="en-US" altLang="zh-TW" sz="2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2800" b="1" dirty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checkpoint</a:t>
                      </a:r>
                      <a:r>
                        <a:rPr lang="en-US" altLang="zh-TW" sz="2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, </a:t>
                      </a:r>
                      <a:r>
                        <a:rPr lang="en-US" altLang="zh-TW" sz="2800" b="1" dirty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alpha</a:t>
                      </a:r>
                      <a:r>
                        <a:rPr lang="en-US" altLang="zh-TW" sz="2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r>
                        <a:rPr lang="en-US" altLang="zh-TW" sz="28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:</a:t>
                      </a:r>
                    </a:p>
                    <a:p>
                      <a:r>
                        <a:rPr lang="en-US" altLang="zh-TW" sz="28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altLang="zh-TW" sz="2800" b="1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Create a temporary directory.</a:t>
                      </a:r>
                      <a:endParaRPr lang="en-US" altLang="zh-TW" sz="28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2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</a:t>
                      </a:r>
                      <a:r>
                        <a:rPr lang="en-US" altLang="zh-TW" sz="28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saved_model_dir</a:t>
                      </a:r>
                      <a:r>
                        <a:rPr lang="en-US" altLang="zh-TW" sz="2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= </a:t>
                      </a:r>
                      <a:r>
                        <a:rPr lang="en-US" altLang="zh-TW" sz="28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tempfile.mkdtemp</a:t>
                      </a:r>
                      <a:r>
                        <a:rPr lang="en-US" altLang="zh-TW" sz="28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()</a:t>
                      </a:r>
                    </a:p>
                    <a:p>
                      <a:r>
                        <a:rPr lang="en-US" altLang="zh-TW" sz="28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altLang="zh-TW" sz="2800" b="1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Create</a:t>
                      </a:r>
                      <a:r>
                        <a:rPr lang="en-US" altLang="zh-TW" sz="2800" b="1" baseline="0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 a </a:t>
                      </a:r>
                      <a:r>
                        <a:rPr lang="en-US" altLang="zh-TW" sz="2800" b="1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folder to save predict model.</a:t>
                      </a:r>
                      <a:endParaRPr lang="en-US" altLang="zh-TW" sz="28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2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</a:t>
                      </a:r>
                      <a:r>
                        <a:rPr lang="en-US" altLang="zh-TW" sz="28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predict_saved_model_folder</a:t>
                      </a:r>
                      <a:r>
                        <a:rPr lang="en-US" altLang="zh-TW" sz="2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= </a:t>
                      </a:r>
                      <a:r>
                        <a:rPr lang="en-US" altLang="zh-TW" sz="28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os.path.join</a:t>
                      </a:r>
                      <a:r>
                        <a:rPr lang="en-US" altLang="zh-TW" sz="28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28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saved_model_dir</a:t>
                      </a:r>
                      <a:r>
                        <a:rPr lang="en-US" altLang="zh-TW" sz="28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2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2800" b="1" dirty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'predict'</a:t>
                      </a:r>
                      <a:r>
                        <a:rPr lang="en-US" altLang="zh-TW" sz="28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</a:p>
                    <a:p>
                      <a:r>
                        <a:rPr lang="en-US" altLang="zh-TW" sz="28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altLang="zh-TW" sz="2800" b="1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Create</a:t>
                      </a:r>
                      <a:r>
                        <a:rPr lang="en-US" altLang="zh-TW" sz="2800" b="1" baseline="0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 a </a:t>
                      </a:r>
                      <a:r>
                        <a:rPr lang="en-US" altLang="zh-TW" sz="2800" b="1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folder to save transfer model.</a:t>
                      </a:r>
                      <a:endParaRPr lang="en-US" altLang="zh-TW" sz="28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2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</a:t>
                      </a:r>
                      <a:r>
                        <a:rPr lang="en-US" altLang="zh-TW" sz="28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transfer_saved_model_folder</a:t>
                      </a:r>
                      <a:r>
                        <a:rPr lang="en-US" altLang="zh-TW" sz="2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= </a:t>
                      </a:r>
                      <a:r>
                        <a:rPr lang="en-US" altLang="zh-TW" sz="28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os.path.join</a:t>
                      </a:r>
                      <a:r>
                        <a:rPr lang="en-US" altLang="zh-TW" sz="28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28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saved_model_dir</a:t>
                      </a:r>
                      <a:r>
                        <a:rPr lang="en-US" altLang="zh-TW" sz="28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2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2800" b="1" dirty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'transfer'</a:t>
                      </a:r>
                      <a:r>
                        <a:rPr lang="en-US" altLang="zh-TW" sz="28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sz="28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  <p:sp>
        <p:nvSpPr>
          <p:cNvPr id="6" name="標題 2">
            <a:extLst>
              <a:ext uri="{FF2B5EF4-FFF2-40B4-BE49-F238E27FC236}">
                <a16:creationId xmlns:a16="http://schemas.microsoft.com/office/drawing/2014/main" id="{78744264-EAD9-45D4-BFCE-60D0B4FD25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327025"/>
            <a:ext cx="11049000" cy="1325562"/>
          </a:xfrm>
        </p:spPr>
        <p:txBody>
          <a:bodyPr>
            <a:normAutofit fontScale="90000"/>
          </a:bodyPr>
          <a:lstStyle/>
          <a:p>
            <a:r>
              <a:rPr lang="en-US" altLang="zh-TW" dirty="0"/>
              <a:t>Function to Export the Saved Models (1/5)</a:t>
            </a:r>
          </a:p>
        </p:txBody>
      </p:sp>
    </p:spTree>
    <p:extLst>
      <p:ext uri="{BB962C8B-B14F-4D97-AF65-F5344CB8AC3E}">
        <p14:creationId xmlns:p14="http://schemas.microsoft.com/office/powerpoint/2010/main" val="3336296927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>
          <a:xfrm>
            <a:off x="9197890" y="6492875"/>
            <a:ext cx="2743200" cy="365125"/>
          </a:xfrm>
        </p:spPr>
        <p:txBody>
          <a:bodyPr/>
          <a:lstStyle/>
          <a:p>
            <a:fld id="{8E9D419F-909D-442D-A7FC-67A1D9C6304F}" type="slidenum">
              <a:rPr lang="zh-TW" altLang="en-US" smtClean="0"/>
              <a:pPr/>
              <a:t>123</a:t>
            </a:fld>
            <a:endParaRPr lang="zh-TW" altLang="en-US" dirty="0"/>
          </a:p>
        </p:txBody>
      </p:sp>
      <p:graphicFrame>
        <p:nvGraphicFramePr>
          <p:cNvPr id="2" name="表格 1"/>
          <p:cNvGraphicFramePr>
            <a:graphicFrameLocks noGrp="1"/>
          </p:cNvGraphicFramePr>
          <p:nvPr/>
        </p:nvGraphicFramePr>
        <p:xfrm>
          <a:off x="177800" y="1964308"/>
          <a:ext cx="11836400" cy="25603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8364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1240805">
                <a:tc>
                  <a:txBody>
                    <a:bodyPr/>
                    <a:lstStyle/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</a:t>
                      </a:r>
                      <a:r>
                        <a:rPr lang="en-US" altLang="zh-TW" b="1" dirty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with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tf.Graph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()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as_default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(),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tf.Session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()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as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sess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: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</a:t>
                      </a:r>
                      <a:r>
                        <a:rPr lang="en-US" altLang="zh-TW" b="1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Defines place holder for the style image.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style_image_tensor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=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tf.placeholder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tf.float32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shape=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[</a:t>
                      </a:r>
                      <a:r>
                        <a:rPr lang="en-US" altLang="zh-TW" b="1" dirty="0">
                          <a:solidFill>
                            <a:srgbClr val="569CD6"/>
                          </a:solidFill>
                          <a:effectLst/>
                          <a:latin typeface="Courier New" panose="02070309020205020404" pitchFamily="49" charset="0"/>
                        </a:rPr>
                        <a:t>None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>
                          <a:solidFill>
                            <a:srgbClr val="569CD6"/>
                          </a:solidFill>
                          <a:effectLst/>
                          <a:latin typeface="Courier New" panose="02070309020205020404" pitchFamily="49" charset="0"/>
                        </a:rPr>
                        <a:t>None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>
                          <a:solidFill>
                            <a:srgbClr val="569CD6"/>
                          </a:solidFill>
                          <a:effectLst/>
                          <a:latin typeface="Courier New" panose="02070309020205020404" pitchFamily="49" charset="0"/>
                        </a:rPr>
                        <a:t>None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3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],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name=</a:t>
                      </a:r>
                      <a:r>
                        <a:rPr lang="en-US" altLang="zh-TW" b="1" dirty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'</a:t>
                      </a:r>
                      <a:r>
                        <a:rPr lang="en-US" altLang="zh-TW" b="1" dirty="0" err="1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style_image</a:t>
                      </a:r>
                      <a:r>
                        <a:rPr lang="en-US" altLang="zh-TW" b="1" dirty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'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b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</a:b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</a:t>
                      </a:r>
                      <a:r>
                        <a:rPr lang="en-US" altLang="zh-TW" b="1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Defines place holder for the content image.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content_image_tensor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=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tf.placeholder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tf.float32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shape=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[</a:t>
                      </a:r>
                      <a:r>
                        <a:rPr lang="en-US" altLang="zh-TW" b="1" dirty="0">
                          <a:solidFill>
                            <a:srgbClr val="569CD6"/>
                          </a:solidFill>
                          <a:effectLst/>
                          <a:latin typeface="Courier New" panose="02070309020205020404" pitchFamily="49" charset="0"/>
                        </a:rPr>
                        <a:t>None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>
                          <a:solidFill>
                            <a:srgbClr val="569CD6"/>
                          </a:solidFill>
                          <a:effectLst/>
                          <a:latin typeface="Courier New" panose="02070309020205020404" pitchFamily="49" charset="0"/>
                        </a:rPr>
                        <a:t>None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>
                          <a:solidFill>
                            <a:srgbClr val="569CD6"/>
                          </a:solidFill>
                          <a:effectLst/>
                          <a:latin typeface="Courier New" panose="02070309020205020404" pitchFamily="49" charset="0"/>
                        </a:rPr>
                        <a:t>None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3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],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name=</a:t>
                      </a:r>
                      <a:r>
                        <a:rPr lang="en-US" altLang="zh-TW" b="1" dirty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'</a:t>
                      </a:r>
                      <a:r>
                        <a:rPr lang="en-US" altLang="zh-TW" b="1" dirty="0" err="1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content_image</a:t>
                      </a:r>
                      <a:r>
                        <a:rPr lang="en-US" altLang="zh-TW" b="1" dirty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'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  <p:sp>
        <p:nvSpPr>
          <p:cNvPr id="6" name="標題 2">
            <a:extLst>
              <a:ext uri="{FF2B5EF4-FFF2-40B4-BE49-F238E27FC236}">
                <a16:creationId xmlns:a16="http://schemas.microsoft.com/office/drawing/2014/main" id="{9DE72753-55C8-4006-BCE2-E4122118EE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327025"/>
            <a:ext cx="11049000" cy="1325562"/>
          </a:xfrm>
        </p:spPr>
        <p:txBody>
          <a:bodyPr>
            <a:normAutofit fontScale="90000"/>
          </a:bodyPr>
          <a:lstStyle/>
          <a:p>
            <a:r>
              <a:rPr lang="en-US" altLang="zh-TW" dirty="0"/>
              <a:t>Function to Export the Saved Models (2/5)</a:t>
            </a:r>
          </a:p>
        </p:txBody>
      </p:sp>
    </p:spTree>
    <p:extLst>
      <p:ext uri="{BB962C8B-B14F-4D97-AF65-F5344CB8AC3E}">
        <p14:creationId xmlns:p14="http://schemas.microsoft.com/office/powerpoint/2010/main" val="394453271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>
          <a:xfrm>
            <a:off x="9197890" y="6492875"/>
            <a:ext cx="2743200" cy="365125"/>
          </a:xfrm>
        </p:spPr>
        <p:txBody>
          <a:bodyPr/>
          <a:lstStyle/>
          <a:p>
            <a:fld id="{8E9D419F-909D-442D-A7FC-67A1D9C6304F}" type="slidenum">
              <a:rPr lang="zh-TW" altLang="en-US" smtClean="0"/>
              <a:pPr/>
              <a:t>124</a:t>
            </a:fld>
            <a:endParaRPr lang="zh-TW" altLang="en-US" dirty="0"/>
          </a:p>
        </p:txBody>
      </p:sp>
      <p:graphicFrame>
        <p:nvGraphicFramePr>
          <p:cNvPr id="2" name="表格 1"/>
          <p:cNvGraphicFramePr>
            <a:graphicFrameLocks noGrp="1"/>
          </p:cNvGraphicFramePr>
          <p:nvPr/>
        </p:nvGraphicFramePr>
        <p:xfrm>
          <a:off x="203200" y="1510283"/>
          <a:ext cx="11785600" cy="47548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7856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1240805">
                <a:tc>
                  <a:txBody>
                    <a:bodyPr/>
                    <a:lstStyle/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</a:t>
                      </a:r>
                      <a:r>
                        <a:rPr lang="en-US" altLang="zh-TW" b="1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Defines the model.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stylized_images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_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_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bottleneck_feat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= \</a:t>
                      </a: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build_mobilenet_model.build_mobilenet_model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      </a:t>
                      </a:r>
                      <a:r>
                        <a:rPr lang="en-US" altLang="zh-TW" b="1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Define content image and style image tensor.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content_image_tensor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style_image_tensor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</a:p>
                    <a:p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          </a:t>
                      </a:r>
                      <a:r>
                        <a:rPr lang="en-US" altLang="zh-TW" b="1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Set parameters cannot be trained.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mobilenet_trainable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altLang="zh-TW" b="1" dirty="0">
                          <a:solidFill>
                            <a:srgbClr val="569CD6"/>
                          </a:solidFill>
                          <a:effectLst/>
                          <a:latin typeface="Courier New" panose="02070309020205020404" pitchFamily="49" charset="0"/>
                        </a:rPr>
                        <a:t>False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style_params_trainable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altLang="zh-TW" b="1" dirty="0">
                          <a:solidFill>
                            <a:srgbClr val="569CD6"/>
                          </a:solidFill>
                          <a:effectLst/>
                          <a:latin typeface="Courier New" panose="02070309020205020404" pitchFamily="49" charset="0"/>
                        </a:rPr>
                        <a:t>False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transformer_trainable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altLang="zh-TW" b="1" dirty="0">
                          <a:solidFill>
                            <a:srgbClr val="569CD6"/>
                          </a:solidFill>
                          <a:effectLst/>
                          <a:latin typeface="Courier New" panose="02070309020205020404" pitchFamily="49" charset="0"/>
                        </a:rPr>
                        <a:t>False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</a:p>
                    <a:p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          </a:t>
                      </a:r>
                      <a:r>
                        <a:rPr lang="en-US" altLang="zh-TW" b="1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Set style</a:t>
                      </a:r>
                      <a:r>
                        <a:rPr lang="en-US" altLang="zh-TW" b="1" baseline="0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en-US" altLang="zh-TW" b="1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prediction</a:t>
                      </a:r>
                      <a:r>
                        <a:rPr lang="en-US" altLang="zh-TW" b="1" baseline="0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en-US" altLang="zh-TW" b="1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bottleneck.</a:t>
                      </a: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style_prediction_bottleneck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altLang="zh-TW" b="1" dirty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100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</a:p>
                    <a:p>
                      <a:r>
                        <a:rPr lang="en-US" altLang="zh-TW" b="1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          # Reduce the number of filters in the model.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transformer_alpha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=alpha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</a:p>
                    <a:p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          </a:t>
                      </a:r>
                      <a:r>
                        <a:rPr lang="en-US" altLang="zh-TW" b="1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Set the endpoint to construct the</a:t>
                      </a:r>
                      <a:r>
                        <a:rPr lang="en-US" altLang="zh-TW" b="1" baseline="0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en-US" altLang="zh-TW" b="1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style predict</a:t>
                      </a:r>
                      <a:r>
                        <a:rPr lang="en-US" altLang="zh-TW" b="1" baseline="0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 network.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mobilenet_end_point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altLang="zh-TW" b="1" dirty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'layer_19'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adds_losses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altLang="zh-TW" b="1" dirty="0">
                          <a:solidFill>
                            <a:srgbClr val="569CD6"/>
                          </a:solidFill>
                          <a:effectLst/>
                          <a:latin typeface="Courier New" panose="02070309020205020404" pitchFamily="49" charset="0"/>
                        </a:rPr>
                        <a:t>False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  <p:sp>
        <p:nvSpPr>
          <p:cNvPr id="6" name="標題 2">
            <a:extLst>
              <a:ext uri="{FF2B5EF4-FFF2-40B4-BE49-F238E27FC236}">
                <a16:creationId xmlns:a16="http://schemas.microsoft.com/office/drawing/2014/main" id="{BABF957C-636E-4B34-8EB3-18B8A5E737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327025"/>
            <a:ext cx="11049000" cy="1325562"/>
          </a:xfrm>
        </p:spPr>
        <p:txBody>
          <a:bodyPr>
            <a:normAutofit fontScale="90000"/>
          </a:bodyPr>
          <a:lstStyle/>
          <a:p>
            <a:r>
              <a:rPr lang="en-US" altLang="zh-TW" dirty="0"/>
              <a:t>Function to Export the Saved Models (3/5)</a:t>
            </a:r>
          </a:p>
        </p:txBody>
      </p:sp>
    </p:spTree>
    <p:extLst>
      <p:ext uri="{BB962C8B-B14F-4D97-AF65-F5344CB8AC3E}">
        <p14:creationId xmlns:p14="http://schemas.microsoft.com/office/powerpoint/2010/main" val="4136814762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>
          <a:xfrm>
            <a:off x="9197890" y="6492875"/>
            <a:ext cx="2743200" cy="365125"/>
          </a:xfrm>
        </p:spPr>
        <p:txBody>
          <a:bodyPr/>
          <a:lstStyle/>
          <a:p>
            <a:fld id="{8E9D419F-909D-442D-A7FC-67A1D9C6304F}" type="slidenum">
              <a:rPr lang="zh-TW" altLang="en-US" smtClean="0"/>
              <a:pPr/>
              <a:t>125</a:t>
            </a:fld>
            <a:endParaRPr lang="zh-TW" altLang="en-US" dirty="0"/>
          </a:p>
        </p:txBody>
      </p:sp>
      <p:graphicFrame>
        <p:nvGraphicFramePr>
          <p:cNvPr id="2" name="表格 1"/>
          <p:cNvGraphicFramePr>
            <a:graphicFrameLocks noGrp="1"/>
          </p:cNvGraphicFramePr>
          <p:nvPr/>
        </p:nvGraphicFramePr>
        <p:xfrm>
          <a:off x="158750" y="2242879"/>
          <a:ext cx="11874500" cy="6400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8745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637490">
                <a:tc>
                  <a:txBody>
                    <a:bodyPr/>
                    <a:lstStyle/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</a:t>
                      </a:r>
                      <a:r>
                        <a:rPr lang="en-US" altLang="zh-TW" b="1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Load model weights from the checkpoint.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load_checkpoint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sess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checkpoint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  <p:graphicFrame>
        <p:nvGraphicFramePr>
          <p:cNvPr id="6" name="表格 5"/>
          <p:cNvGraphicFramePr>
            <a:graphicFrameLocks noGrp="1"/>
          </p:cNvGraphicFramePr>
          <p:nvPr/>
        </p:nvGraphicFramePr>
        <p:xfrm>
          <a:off x="158750" y="3733015"/>
          <a:ext cx="11874500" cy="1894787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8745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1894787">
                <a:tc>
                  <a:txBody>
                    <a:bodyPr/>
                    <a:lstStyle/>
                    <a:p>
                      <a:r>
                        <a:rPr lang="en-US" altLang="zh-TW" b="1" baseline="0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    </a:t>
                      </a:r>
                      <a:r>
                        <a:rPr lang="en-US" altLang="zh-TW" b="1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Save the train model.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tf.saved_model.simple_save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sess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predict_saved_model_folder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inputs=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{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style_image_tensor.name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: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style_image_tensor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},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outputs=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{</a:t>
                      </a:r>
                      <a:r>
                        <a:rPr lang="en-US" altLang="zh-TW" b="1" dirty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'</a:t>
                      </a:r>
                      <a:r>
                        <a:rPr lang="en-US" altLang="zh-TW" b="1" dirty="0" err="1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style_bottleneck</a:t>
                      </a:r>
                      <a:r>
                        <a:rPr lang="en-US" altLang="zh-TW" b="1" dirty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'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: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bottleneck_feat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})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  <p:sp>
        <p:nvSpPr>
          <p:cNvPr id="7" name="標題 2">
            <a:extLst>
              <a:ext uri="{FF2B5EF4-FFF2-40B4-BE49-F238E27FC236}">
                <a16:creationId xmlns:a16="http://schemas.microsoft.com/office/drawing/2014/main" id="{4D2A8584-E34E-4AA1-8650-344647C0C1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327025"/>
            <a:ext cx="11049000" cy="1325562"/>
          </a:xfrm>
        </p:spPr>
        <p:txBody>
          <a:bodyPr>
            <a:normAutofit fontScale="90000"/>
          </a:bodyPr>
          <a:lstStyle/>
          <a:p>
            <a:r>
              <a:rPr lang="en-US" altLang="zh-TW" dirty="0"/>
              <a:t>Function to Export the Saved Models (4/5)</a:t>
            </a:r>
          </a:p>
        </p:txBody>
      </p:sp>
    </p:spTree>
    <p:extLst>
      <p:ext uri="{BB962C8B-B14F-4D97-AF65-F5344CB8AC3E}">
        <p14:creationId xmlns:p14="http://schemas.microsoft.com/office/powerpoint/2010/main" val="1280655277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>
          <a:xfrm>
            <a:off x="9197890" y="6492875"/>
            <a:ext cx="2743200" cy="365125"/>
          </a:xfrm>
        </p:spPr>
        <p:txBody>
          <a:bodyPr/>
          <a:lstStyle/>
          <a:p>
            <a:fld id="{8E9D419F-909D-442D-A7FC-67A1D9C6304F}" type="slidenum">
              <a:rPr lang="zh-TW" altLang="en-US" smtClean="0"/>
              <a:pPr/>
              <a:t>126</a:t>
            </a:fld>
            <a:endParaRPr lang="zh-TW" altLang="en-US" dirty="0"/>
          </a:p>
        </p:txBody>
      </p:sp>
      <p:graphicFrame>
        <p:nvGraphicFramePr>
          <p:cNvPr id="2" name="表格 1"/>
          <p:cNvGraphicFramePr>
            <a:graphicFrameLocks noGrp="1"/>
          </p:cNvGraphicFramePr>
          <p:nvPr/>
        </p:nvGraphicFramePr>
        <p:xfrm>
          <a:off x="222250" y="1964308"/>
          <a:ext cx="11747500" cy="31089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7475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1240805">
                <a:tc>
                  <a:txBody>
                    <a:bodyPr/>
                    <a:lstStyle/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tf.saved_model.simple_save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sess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transfer_saved_model_folder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inputs=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{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  content_image_tensor.name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: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content_image_tensor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  </a:t>
                      </a:r>
                      <a:r>
                        <a:rPr lang="en-US" altLang="zh-TW" b="1" dirty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'</a:t>
                      </a:r>
                      <a:r>
                        <a:rPr lang="en-US" altLang="zh-TW" b="1" dirty="0" err="1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style_bottleneck</a:t>
                      </a:r>
                      <a:r>
                        <a:rPr lang="en-US" altLang="zh-TW" b="1" dirty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'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: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bottleneck_feat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},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outputs=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{</a:t>
                      </a:r>
                      <a:r>
                        <a:rPr lang="en-US" altLang="zh-TW" b="1" dirty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'</a:t>
                      </a:r>
                      <a:r>
                        <a:rPr lang="en-US" altLang="zh-TW" b="1" dirty="0" err="1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stylized_image</a:t>
                      </a:r>
                      <a:r>
                        <a:rPr lang="en-US" altLang="zh-TW" b="1" dirty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'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: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stylized_images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})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b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</a:b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</a:t>
                      </a:r>
                      <a:r>
                        <a:rPr lang="en-US" altLang="zh-TW" b="1" dirty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return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predict_saved_model_folder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transfer_saved_model_folder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  <p:sp>
        <p:nvSpPr>
          <p:cNvPr id="6" name="標題 2">
            <a:extLst>
              <a:ext uri="{FF2B5EF4-FFF2-40B4-BE49-F238E27FC236}">
                <a16:creationId xmlns:a16="http://schemas.microsoft.com/office/drawing/2014/main" id="{ADFBAD71-217D-4EFC-9D06-7534DE1D76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327025"/>
            <a:ext cx="11049000" cy="1325562"/>
          </a:xfrm>
        </p:spPr>
        <p:txBody>
          <a:bodyPr>
            <a:normAutofit fontScale="90000"/>
          </a:bodyPr>
          <a:lstStyle/>
          <a:p>
            <a:r>
              <a:rPr lang="en-US" altLang="zh-TW" dirty="0"/>
              <a:t>Function to Export the Saved Models (5/5)</a:t>
            </a:r>
          </a:p>
        </p:txBody>
      </p:sp>
    </p:spTree>
    <p:extLst>
      <p:ext uri="{BB962C8B-B14F-4D97-AF65-F5344CB8AC3E}">
        <p14:creationId xmlns:p14="http://schemas.microsoft.com/office/powerpoint/2010/main" val="2471010990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>
          <a:xfrm>
            <a:off x="9197890" y="6492875"/>
            <a:ext cx="2743200" cy="365125"/>
          </a:xfrm>
        </p:spPr>
        <p:txBody>
          <a:bodyPr/>
          <a:lstStyle/>
          <a:p>
            <a:fld id="{8E9D419F-909D-442D-A7FC-67A1D9C6304F}" type="slidenum">
              <a:rPr lang="zh-TW" altLang="en-US" smtClean="0"/>
              <a:pPr/>
              <a:t>127</a:t>
            </a:fld>
            <a:endParaRPr lang="zh-TW" altLang="en-US" dirty="0"/>
          </a:p>
        </p:txBody>
      </p:sp>
      <p:graphicFrame>
        <p:nvGraphicFramePr>
          <p:cNvPr id="2" name="表格 1"/>
          <p:cNvGraphicFramePr>
            <a:graphicFrameLocks noGrp="1"/>
          </p:cNvGraphicFramePr>
          <p:nvPr/>
        </p:nvGraphicFramePr>
        <p:xfrm>
          <a:off x="0" y="1942083"/>
          <a:ext cx="12192000" cy="20116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1240805">
                <a:tc>
                  <a:txBody>
                    <a:bodyPr/>
                    <a:lstStyle/>
                    <a:p>
                      <a:r>
                        <a:rPr lang="en-US" altLang="zh-TW" b="1" dirty="0" err="1">
                          <a:solidFill>
                            <a:srgbClr val="569CD6"/>
                          </a:solidFill>
                          <a:effectLst/>
                          <a:latin typeface="Courier New" panose="02070309020205020404" pitchFamily="49" charset="0"/>
                        </a:rPr>
                        <a:t>def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err="1">
                          <a:solidFill>
                            <a:srgbClr val="DCDCAA"/>
                          </a:solidFill>
                          <a:effectLst/>
                          <a:latin typeface="Courier New" panose="02070309020205020404" pitchFamily="49" charset="0"/>
                        </a:rPr>
                        <a:t>convert_saved_model_to_tflite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 err="1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saved_model_dir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, </a:t>
                      </a:r>
                      <a:r>
                        <a:rPr lang="en-US" altLang="zh-TW" b="1" dirty="0" err="1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input_shapes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                        </a:t>
                      </a:r>
                      <a:r>
                        <a:rPr lang="en-US" altLang="zh-TW" b="1" dirty="0" err="1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float_tflite_file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: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</a:t>
                      </a:r>
                    </a:p>
                    <a:p>
                      <a:r>
                        <a:rPr lang="en-US" altLang="zh-TW" b="1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Converts a saved model into </a:t>
                      </a:r>
                      <a:r>
                        <a:rPr lang="en-US" altLang="zh-TW" b="1" dirty="0" err="1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tflite</a:t>
                      </a:r>
                      <a:r>
                        <a:rPr lang="en-US" altLang="zh-TW" b="1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 format.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converter =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tf.lite.TFLiteConverter.from_saved_model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saved_model_dir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saved_model_dir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input_shapes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input_shapes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converter.optimizations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= 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[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tf.lite.Optimize.DEFAULT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]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tflite_float_model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=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converter.convert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()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  <p:graphicFrame>
        <p:nvGraphicFramePr>
          <p:cNvPr id="7" name="表格 6"/>
          <p:cNvGraphicFramePr>
            <a:graphicFrameLocks noGrp="1"/>
          </p:cNvGraphicFramePr>
          <p:nvPr/>
        </p:nvGraphicFramePr>
        <p:xfrm>
          <a:off x="0" y="4950617"/>
          <a:ext cx="12192000" cy="9144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910434">
                <a:tc>
                  <a:txBody>
                    <a:bodyPr/>
                    <a:lstStyle/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</a:t>
                      </a:r>
                      <a:r>
                        <a:rPr lang="en-US" altLang="zh-TW" b="1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Writ</a:t>
                      </a:r>
                      <a:r>
                        <a:rPr lang="en-US" altLang="zh-TW" b="1" baseline="0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e saved model with binary mode</a:t>
                      </a:r>
                      <a:r>
                        <a:rPr lang="en-US" altLang="zh-TW" b="1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.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altLang="zh-TW" b="1" dirty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with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tf.gfile.GFile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float_tflite_file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'</a:t>
                      </a:r>
                      <a:r>
                        <a:rPr lang="en-US" altLang="zh-TW" b="1" dirty="0" err="1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wb</a:t>
                      </a:r>
                      <a:r>
                        <a:rPr lang="en-US" altLang="zh-TW" b="1" dirty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'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as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f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: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f.write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tflite_float_model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  <p:sp>
        <p:nvSpPr>
          <p:cNvPr id="6" name="標題 2">
            <a:extLst>
              <a:ext uri="{FF2B5EF4-FFF2-40B4-BE49-F238E27FC236}">
                <a16:creationId xmlns:a16="http://schemas.microsoft.com/office/drawing/2014/main" id="{A5169390-6C76-4D38-80B5-CBEA643D0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650" y="327025"/>
            <a:ext cx="11696700" cy="1325562"/>
          </a:xfrm>
        </p:spPr>
        <p:txBody>
          <a:bodyPr>
            <a:normAutofit fontScale="90000"/>
          </a:bodyPr>
          <a:lstStyle/>
          <a:p>
            <a:r>
              <a:rPr lang="en-US" altLang="zh-TW" dirty="0"/>
              <a:t>Function to Convert Format of Saved Models</a:t>
            </a:r>
          </a:p>
        </p:txBody>
      </p:sp>
    </p:spTree>
    <p:extLst>
      <p:ext uri="{BB962C8B-B14F-4D97-AF65-F5344CB8AC3E}">
        <p14:creationId xmlns:p14="http://schemas.microsoft.com/office/powerpoint/2010/main" val="1794036988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>
          <a:xfrm>
            <a:off x="9197890" y="6492875"/>
            <a:ext cx="2743200" cy="365125"/>
          </a:xfrm>
        </p:spPr>
        <p:txBody>
          <a:bodyPr/>
          <a:lstStyle/>
          <a:p>
            <a:fld id="{8E9D419F-909D-442D-A7FC-67A1D9C6304F}" type="slidenum">
              <a:rPr lang="zh-TW" altLang="en-US" smtClean="0"/>
              <a:pPr/>
              <a:t>128</a:t>
            </a:fld>
            <a:endParaRPr lang="zh-TW" altLang="en-US" dirty="0"/>
          </a:p>
        </p:txBody>
      </p:sp>
      <p:graphicFrame>
        <p:nvGraphicFramePr>
          <p:cNvPr id="2" name="表格 1"/>
          <p:cNvGraphicFramePr>
            <a:graphicFrameLocks noGrp="1"/>
          </p:cNvGraphicFramePr>
          <p:nvPr/>
        </p:nvGraphicFramePr>
        <p:xfrm>
          <a:off x="0" y="1064960"/>
          <a:ext cx="12192000" cy="55778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1240805">
                <a:tc>
                  <a:txBody>
                    <a:bodyPr/>
                    <a:lstStyle/>
                    <a:p>
                      <a:r>
                        <a:rPr lang="en-US" altLang="zh-TW" b="1" dirty="0" err="1">
                          <a:solidFill>
                            <a:srgbClr val="569CD6"/>
                          </a:solidFill>
                          <a:effectLst/>
                          <a:latin typeface="Courier New" panose="02070309020205020404" pitchFamily="49" charset="0"/>
                        </a:rPr>
                        <a:t>def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err="1">
                          <a:solidFill>
                            <a:srgbClr val="DCDCAA"/>
                          </a:solidFill>
                          <a:effectLst/>
                          <a:latin typeface="Courier New" panose="02070309020205020404" pitchFamily="49" charset="0"/>
                        </a:rPr>
                        <a:t>parse_function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 err="1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image_size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, </a:t>
                      </a:r>
                      <a:r>
                        <a:rPr lang="en-US" altLang="zh-TW" b="1" dirty="0" err="1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raw_image_key_name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:</a:t>
                      </a:r>
                      <a:b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</a:b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</a:t>
                      </a:r>
                      <a:r>
                        <a:rPr lang="en-US" altLang="zh-TW" b="1" dirty="0" err="1">
                          <a:solidFill>
                            <a:srgbClr val="569CD6"/>
                          </a:solidFill>
                          <a:effectLst/>
                          <a:latin typeface="Courier New" panose="02070309020205020404" pitchFamily="49" charset="0"/>
                        </a:rPr>
                        <a:t>def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err="1">
                          <a:solidFill>
                            <a:srgbClr val="DCDCAA"/>
                          </a:solidFill>
                          <a:effectLst/>
                          <a:latin typeface="Courier New" panose="02070309020205020404" pitchFamily="49" charset="0"/>
                        </a:rPr>
                        <a:t>func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 err="1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example_proto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:</a:t>
                      </a:r>
                    </a:p>
                    <a:p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    </a:t>
                      </a:r>
                      <a:r>
                        <a:rPr lang="en-US" altLang="zh-TW" b="1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Parses example </a:t>
                      </a:r>
                      <a:r>
                        <a:rPr lang="en-US" altLang="zh-TW" b="1" dirty="0" err="1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protos</a:t>
                      </a:r>
                      <a:r>
                        <a:rPr lang="en-US" altLang="zh-TW" b="1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 into a </a:t>
                      </a:r>
                      <a:r>
                        <a:rPr lang="en-US" altLang="zh-TW" b="1" dirty="0" err="1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dict</a:t>
                      </a:r>
                      <a:r>
                        <a:rPr lang="en-US" altLang="zh-TW" b="1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 of tensors.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image_raw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=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tf.io.parse_single_example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example_proto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features=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{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raw_image_key_name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: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tf.FixedLenFeature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([],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tf.string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)},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</a:p>
                    <a:p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    </a:t>
                      </a:r>
                      <a:r>
                        <a:rPr lang="en-US" altLang="zh-TW" b="1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Decode a JPEG-encoded image to a uint8 tensor.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 </a:t>
                      </a: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image =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tf.image.decode_jpeg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image_raw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[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raw_image_key_name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])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b="1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    # Expand image tensor at axis 1.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image =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tf.expand_dims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image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axis=</a:t>
                      </a:r>
                      <a:r>
                        <a:rPr lang="en-US" altLang="zh-TW" b="1" dirty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0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</a:p>
                    <a:p>
                      <a:r>
                        <a:rPr lang="en-US" altLang="zh-TW" b="1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    # Resize</a:t>
                      </a:r>
                      <a:r>
                        <a:rPr lang="en-US" altLang="zh-TW" b="1" baseline="0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 image to 256*256 pixels.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image =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tf.image.resize_bilinear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image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image_size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image_size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))</a:t>
                      </a:r>
                    </a:p>
                    <a:p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    </a:t>
                      </a:r>
                      <a:r>
                        <a:rPr lang="en-US" altLang="zh-TW" b="1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Removes dimensions of size 1 from the shape of image</a:t>
                      </a:r>
                      <a:r>
                        <a:rPr lang="en-US" altLang="zh-TW" b="1" baseline="0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en-US" altLang="zh-TW" b="1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tensor.</a:t>
                      </a: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image =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tf.squeeze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image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axis=</a:t>
                      </a:r>
                      <a:r>
                        <a:rPr lang="en-US" altLang="zh-TW" b="1" dirty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0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image = image / </a:t>
                      </a:r>
                      <a:r>
                        <a:rPr lang="en-US" altLang="zh-TW" b="1" dirty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255.0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</a:t>
                      </a:r>
                      <a:r>
                        <a:rPr lang="en-US" altLang="zh-TW" b="1" dirty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return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image</a:t>
                      </a:r>
                    </a:p>
                    <a:p>
                      <a:b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</a:b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</a:t>
                      </a:r>
                      <a:r>
                        <a:rPr lang="en-US" altLang="zh-TW" b="1" dirty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return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func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endParaRPr lang="en-US" altLang="zh-TW" b="1" i="0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  <p:sp>
        <p:nvSpPr>
          <p:cNvPr id="6" name="標題 1">
            <a:extLst>
              <a:ext uri="{FF2B5EF4-FFF2-40B4-BE49-F238E27FC236}">
                <a16:creationId xmlns:a16="http://schemas.microsoft.com/office/drawing/2014/main" id="{1D4F9672-A0C3-4E5E-95B0-B6459B03F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04775"/>
            <a:ext cx="10515600" cy="1325562"/>
          </a:xfrm>
        </p:spPr>
        <p:txBody>
          <a:bodyPr>
            <a:normAutofit/>
          </a:bodyPr>
          <a:lstStyle/>
          <a:p>
            <a:r>
              <a:rPr lang="en-US" altLang="zh-TW" dirty="0"/>
              <a:t>Function to Resize the Image Size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13469542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>
          <a:xfrm>
            <a:off x="9197890" y="6492875"/>
            <a:ext cx="2743200" cy="365125"/>
          </a:xfrm>
        </p:spPr>
        <p:txBody>
          <a:bodyPr/>
          <a:lstStyle/>
          <a:p>
            <a:fld id="{8E9D419F-909D-442D-A7FC-67A1D9C6304F}" type="slidenum">
              <a:rPr lang="zh-TW" altLang="en-US" smtClean="0"/>
              <a:pPr/>
              <a:t>129</a:t>
            </a:fld>
            <a:endParaRPr lang="zh-TW" altLang="en-US" dirty="0"/>
          </a:p>
        </p:txBody>
      </p:sp>
      <p:graphicFrame>
        <p:nvGraphicFramePr>
          <p:cNvPr id="2" name="表格 1"/>
          <p:cNvGraphicFramePr>
            <a:graphicFrameLocks noGrp="1"/>
          </p:cNvGraphicFramePr>
          <p:nvPr/>
        </p:nvGraphicFramePr>
        <p:xfrm>
          <a:off x="196850" y="1985710"/>
          <a:ext cx="11798300" cy="124080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7983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1240805">
                <a:tc>
                  <a:txBody>
                    <a:bodyPr/>
                    <a:lstStyle/>
                    <a:p>
                      <a:r>
                        <a:rPr lang="en-US" altLang="zh-TW" b="1" dirty="0" err="1">
                          <a:solidFill>
                            <a:srgbClr val="569CD6"/>
                          </a:solidFill>
                          <a:effectLst/>
                          <a:latin typeface="Courier New" panose="02070309020205020404" pitchFamily="49" charset="0"/>
                        </a:rPr>
                        <a:t>def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err="1">
                          <a:solidFill>
                            <a:srgbClr val="DCDCAA"/>
                          </a:solidFill>
                          <a:effectLst/>
                          <a:latin typeface="Courier New" panose="02070309020205020404" pitchFamily="49" charset="0"/>
                        </a:rPr>
                        <a:t>rgb_filter_function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image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: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shape =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tf.shape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image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)[</a:t>
                      </a:r>
                      <a:r>
                        <a:rPr lang="en-US" altLang="zh-TW" b="1" dirty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2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]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</a:t>
                      </a:r>
                      <a:r>
                        <a:rPr lang="en-US" altLang="zh-TW" b="1" dirty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return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tf.math.equal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shape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3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endParaRPr lang="en-US" altLang="zh-TW" b="1" i="0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  <p:sp>
        <p:nvSpPr>
          <p:cNvPr id="7" name="標題 6">
            <a:extLst>
              <a:ext uri="{FF2B5EF4-FFF2-40B4-BE49-F238E27FC236}">
                <a16:creationId xmlns:a16="http://schemas.microsoft.com/office/drawing/2014/main" id="{4750D62E-5AA4-4473-80B1-ED7B98AE9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Function to Filtered Non-RGB Images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719832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236254"/>
            <a:ext cx="10515600" cy="1325562"/>
          </a:xfrm>
        </p:spPr>
        <p:txBody>
          <a:bodyPr>
            <a:normAutofit/>
          </a:bodyPr>
          <a:lstStyle/>
          <a:p>
            <a:r>
              <a:rPr lang="en-US" altLang="zh-TW" sz="5400" b="1" dirty="0">
                <a:latin typeface="+mn-lt"/>
              </a:rPr>
              <a:t>Convolution Layer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>
          <a:xfrm>
            <a:off x="9197890" y="6492875"/>
            <a:ext cx="2743200" cy="365125"/>
          </a:xfrm>
        </p:spPr>
        <p:txBody>
          <a:bodyPr/>
          <a:lstStyle/>
          <a:p>
            <a:fld id="{8E9D419F-909D-442D-A7FC-67A1D9C6304F}" type="slidenum">
              <a:rPr lang="zh-TW" altLang="en-US" smtClean="0"/>
              <a:pPr/>
              <a:t>13</a:t>
            </a:fld>
            <a:endParaRPr lang="zh-TW" altLang="en-US" dirty="0"/>
          </a:p>
        </p:txBody>
      </p:sp>
      <p:sp>
        <p:nvSpPr>
          <p:cNvPr id="28" name="矩形 27"/>
          <p:cNvSpPr/>
          <p:nvPr/>
        </p:nvSpPr>
        <p:spPr>
          <a:xfrm>
            <a:off x="14813" y="6550223"/>
            <a:ext cx="255954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>
                <a:solidFill>
                  <a:srgbClr val="D4D4D4"/>
                </a:solidFill>
              </a:rPr>
              <a:t> https://yehjames.medium.com/</a:t>
            </a:r>
          </a:p>
        </p:txBody>
      </p:sp>
      <p:sp>
        <p:nvSpPr>
          <p:cNvPr id="29" name="橢圓 28"/>
          <p:cNvSpPr/>
          <p:nvPr/>
        </p:nvSpPr>
        <p:spPr>
          <a:xfrm>
            <a:off x="3943228" y="3393241"/>
            <a:ext cx="489077" cy="489077"/>
          </a:xfrm>
          <a:prstGeom prst="ellipse">
            <a:avLst/>
          </a:prstGeom>
          <a:ln w="38100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0" name="直線接點 29"/>
          <p:cNvCxnSpPr>
            <a:stCxn id="29" idx="3"/>
            <a:endCxn id="29" idx="7"/>
          </p:cNvCxnSpPr>
          <p:nvPr/>
        </p:nvCxnSpPr>
        <p:spPr>
          <a:xfrm flipV="1">
            <a:off x="4014852" y="3464865"/>
            <a:ext cx="345829" cy="345829"/>
          </a:xfrm>
          <a:prstGeom prst="line">
            <a:avLst/>
          </a:prstGeom>
          <a:ln w="38100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接點 30"/>
          <p:cNvCxnSpPr>
            <a:stCxn id="29" idx="5"/>
            <a:endCxn id="29" idx="1"/>
          </p:cNvCxnSpPr>
          <p:nvPr/>
        </p:nvCxnSpPr>
        <p:spPr>
          <a:xfrm flipH="1" flipV="1">
            <a:off x="4014852" y="3464865"/>
            <a:ext cx="345829" cy="345829"/>
          </a:xfrm>
          <a:prstGeom prst="line">
            <a:avLst/>
          </a:prstGeom>
          <a:ln w="38100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2" name="表格 31"/>
          <p:cNvGraphicFramePr>
            <a:graphicFrameLocks noGrp="1"/>
          </p:cNvGraphicFramePr>
          <p:nvPr/>
        </p:nvGraphicFramePr>
        <p:xfrm>
          <a:off x="4967012" y="2628491"/>
          <a:ext cx="2100537" cy="210053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00179">
                  <a:extLst>
                    <a:ext uri="{9D8B030D-6E8A-4147-A177-3AD203B41FA5}">
                      <a16:colId xmlns:a16="http://schemas.microsoft.com/office/drawing/2014/main" val="2444938978"/>
                    </a:ext>
                  </a:extLst>
                </a:gridCol>
                <a:gridCol w="700179">
                  <a:extLst>
                    <a:ext uri="{9D8B030D-6E8A-4147-A177-3AD203B41FA5}">
                      <a16:colId xmlns:a16="http://schemas.microsoft.com/office/drawing/2014/main" val="1818641302"/>
                    </a:ext>
                  </a:extLst>
                </a:gridCol>
                <a:gridCol w="700179">
                  <a:extLst>
                    <a:ext uri="{9D8B030D-6E8A-4147-A177-3AD203B41FA5}">
                      <a16:colId xmlns:a16="http://schemas.microsoft.com/office/drawing/2014/main" val="2041093809"/>
                    </a:ext>
                  </a:extLst>
                </a:gridCol>
              </a:tblGrid>
              <a:tr h="70017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768" marR="91768" marT="45884" marB="45884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768" marR="91768" marT="45884" marB="45884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768" marR="91768" marT="45884" marB="45884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0608082"/>
                  </a:ext>
                </a:extLst>
              </a:tr>
              <a:tr h="70017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768" marR="91768" marT="45884" marB="45884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768" marR="91768" marT="45884" marB="45884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-2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768" marR="91768" marT="45884" marB="45884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7536604"/>
                  </a:ext>
                </a:extLst>
              </a:tr>
              <a:tr h="70017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768" marR="91768" marT="45884" marB="45884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768" marR="91768" marT="45884" marB="45884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768" marR="91768" marT="45884" marB="45884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7882928"/>
                  </a:ext>
                </a:extLst>
              </a:tr>
            </a:tbl>
          </a:graphicData>
        </a:graphic>
      </p:graphicFrame>
      <p:pic>
        <p:nvPicPr>
          <p:cNvPr id="33" name="圖片 3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034" y="1566292"/>
            <a:ext cx="3289960" cy="365389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字方塊 33"/>
              <p:cNvSpPr txBox="1"/>
              <p:nvPr/>
            </p:nvSpPr>
            <p:spPr>
              <a:xfrm>
                <a:off x="7602256" y="3401760"/>
                <a:ext cx="448841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360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zh-TW" altLang="en-US" sz="3600" dirty="0"/>
              </a:p>
            </p:txBody>
          </p:sp>
        </mc:Choice>
        <mc:Fallback xmlns="">
          <p:sp>
            <p:nvSpPr>
              <p:cNvPr id="34" name="文字方塊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2256" y="3401760"/>
                <a:ext cx="448841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5" name="圖片 3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5520" y="1566293"/>
            <a:ext cx="3225649" cy="3653893"/>
          </a:xfrm>
          <a:prstGeom prst="rect">
            <a:avLst/>
          </a:prstGeom>
        </p:spPr>
      </p:pic>
      <p:sp>
        <p:nvSpPr>
          <p:cNvPr id="36" name="矩形 35"/>
          <p:cNvSpPr/>
          <p:nvPr/>
        </p:nvSpPr>
        <p:spPr>
          <a:xfrm>
            <a:off x="738574" y="5339103"/>
            <a:ext cx="222888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dirty="0"/>
              <a:t>Input Image</a:t>
            </a:r>
          </a:p>
        </p:txBody>
      </p:sp>
      <p:sp>
        <p:nvSpPr>
          <p:cNvPr id="37" name="矩形 36"/>
          <p:cNvSpPr/>
          <p:nvPr/>
        </p:nvSpPr>
        <p:spPr>
          <a:xfrm>
            <a:off x="5439493" y="5339103"/>
            <a:ext cx="128169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dirty="0"/>
              <a:t>Kernel</a:t>
            </a:r>
          </a:p>
        </p:txBody>
      </p:sp>
      <p:sp>
        <p:nvSpPr>
          <p:cNvPr id="38" name="矩形 37"/>
          <p:cNvSpPr/>
          <p:nvPr/>
        </p:nvSpPr>
        <p:spPr>
          <a:xfrm>
            <a:off x="9067382" y="5339103"/>
            <a:ext cx="235673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dirty="0"/>
              <a:t>Feature Map</a:t>
            </a:r>
          </a:p>
        </p:txBody>
      </p:sp>
      <p:sp>
        <p:nvSpPr>
          <p:cNvPr id="15" name="圓角矩形 19">
            <a:extLst>
              <a:ext uri="{FF2B5EF4-FFF2-40B4-BE49-F238E27FC236}">
                <a16:creationId xmlns:a16="http://schemas.microsoft.com/office/drawing/2014/main" id="{1B516A66-4DC1-4804-83FE-6EA6B3247AE1}"/>
              </a:ext>
            </a:extLst>
          </p:cNvPr>
          <p:cNvSpPr/>
          <p:nvPr/>
        </p:nvSpPr>
        <p:spPr>
          <a:xfrm>
            <a:off x="4589745" y="2269985"/>
            <a:ext cx="2884943" cy="3653893"/>
          </a:xfrm>
          <a:prstGeom prst="roundRect">
            <a:avLst/>
          </a:prstGeom>
          <a:noFill/>
          <a:ln w="762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35484278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>
          <a:xfrm>
            <a:off x="9197890" y="6492875"/>
            <a:ext cx="2743200" cy="365125"/>
          </a:xfrm>
        </p:spPr>
        <p:txBody>
          <a:bodyPr/>
          <a:lstStyle/>
          <a:p>
            <a:fld id="{8E9D419F-909D-442D-A7FC-67A1D9C6304F}" type="slidenum">
              <a:rPr lang="zh-TW" altLang="en-US" smtClean="0"/>
              <a:pPr/>
              <a:t>130</a:t>
            </a:fld>
            <a:endParaRPr lang="zh-TW" altLang="en-US" dirty="0"/>
          </a:p>
        </p:txBody>
      </p:sp>
      <p:graphicFrame>
        <p:nvGraphicFramePr>
          <p:cNvPr id="2" name="表格 1"/>
          <p:cNvGraphicFramePr>
            <a:graphicFrameLocks noGrp="1"/>
          </p:cNvGraphicFramePr>
          <p:nvPr/>
        </p:nvGraphicFramePr>
        <p:xfrm>
          <a:off x="222250" y="1744410"/>
          <a:ext cx="11747500" cy="39319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7475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1240805">
                <a:tc>
                  <a:txBody>
                    <a:bodyPr/>
                    <a:lstStyle/>
                    <a:p>
                      <a:r>
                        <a:rPr lang="en-US" altLang="zh-TW" b="1" dirty="0" err="1">
                          <a:solidFill>
                            <a:srgbClr val="569CD6"/>
                          </a:solidFill>
                          <a:effectLst/>
                          <a:latin typeface="Courier New" panose="02070309020205020404" pitchFamily="49" charset="0"/>
                        </a:rPr>
                        <a:t>def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>
                          <a:solidFill>
                            <a:srgbClr val="DCDCAA"/>
                          </a:solidFill>
                          <a:effectLst/>
                          <a:latin typeface="Courier New" panose="02070309020205020404" pitchFamily="49" charset="0"/>
                        </a:rPr>
                        <a:t>main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 err="1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unused_argv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altLang="zh-TW" b="1" dirty="0">
                          <a:solidFill>
                            <a:srgbClr val="569CD6"/>
                          </a:solidFill>
                          <a:effectLst/>
                          <a:latin typeface="Courier New" panose="02070309020205020404" pitchFamily="49" charset="0"/>
                        </a:rPr>
                        <a:t>None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: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b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</a:b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</a:t>
                      </a:r>
                      <a:r>
                        <a:rPr lang="en-US" altLang="zh-TW" b="1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Load model weights from trained checkpoint and export to saved model format.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predict_saved_model_folder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\</a:t>
                      </a: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transfer_saved_model_folder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=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export_to_saved_model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os.path.expanduser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saved_checkpoint_dir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),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0.25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b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</a:b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</a:t>
                      </a:r>
                      <a:r>
                        <a:rPr lang="en-US" altLang="zh-TW" b="1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Define the output saved models directory.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output_dir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=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os.path.expanduser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(outputs)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</a:t>
                      </a:r>
                      <a:r>
                        <a:rPr lang="en-US" altLang="zh-TW" b="1" dirty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if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tf.io.gfile.isdir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output_dir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):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tf.logging.warn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'Folder already existed.'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</a:t>
                      </a:r>
                      <a:r>
                        <a:rPr lang="en-US" altLang="zh-TW" b="1" dirty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else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: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os.mkdir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output_dir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  <p:sp>
        <p:nvSpPr>
          <p:cNvPr id="6" name="標題 6">
            <a:extLst>
              <a:ext uri="{FF2B5EF4-FFF2-40B4-BE49-F238E27FC236}">
                <a16:creationId xmlns:a16="http://schemas.microsoft.com/office/drawing/2014/main" id="{FA3A7227-1155-4870-9C77-1C4931C2F2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7025"/>
            <a:ext cx="10515600" cy="1325562"/>
          </a:xfrm>
        </p:spPr>
        <p:txBody>
          <a:bodyPr>
            <a:normAutofit/>
          </a:bodyPr>
          <a:lstStyle/>
          <a:p>
            <a:r>
              <a:rPr lang="en-US" altLang="zh-TW" dirty="0"/>
              <a:t>Files and Paths Setup</a:t>
            </a:r>
          </a:p>
        </p:txBody>
      </p:sp>
    </p:spTree>
    <p:extLst>
      <p:ext uri="{BB962C8B-B14F-4D97-AF65-F5344CB8AC3E}">
        <p14:creationId xmlns:p14="http://schemas.microsoft.com/office/powerpoint/2010/main" val="748752495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>
          <a:xfrm>
            <a:off x="9197890" y="6492875"/>
            <a:ext cx="2743200" cy="365125"/>
          </a:xfrm>
        </p:spPr>
        <p:txBody>
          <a:bodyPr/>
          <a:lstStyle/>
          <a:p>
            <a:fld id="{8E9D419F-909D-442D-A7FC-67A1D9C6304F}" type="slidenum">
              <a:rPr lang="zh-TW" altLang="en-US" smtClean="0"/>
              <a:pPr/>
              <a:t>131</a:t>
            </a:fld>
            <a:endParaRPr lang="zh-TW" altLang="en-US" dirty="0"/>
          </a:p>
        </p:txBody>
      </p:sp>
      <p:graphicFrame>
        <p:nvGraphicFramePr>
          <p:cNvPr id="2" name="表格 1"/>
          <p:cNvGraphicFramePr>
            <a:graphicFrameLocks noGrp="1"/>
          </p:cNvGraphicFramePr>
          <p:nvPr/>
        </p:nvGraphicFramePr>
        <p:xfrm>
          <a:off x="190500" y="2109442"/>
          <a:ext cx="11811000" cy="124080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1240805">
                <a:tc>
                  <a:txBody>
                    <a:bodyPr/>
                    <a:lstStyle/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predict_float_tflite_file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=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os.path.join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output_dir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'</a:t>
                      </a:r>
                      <a:r>
                        <a:rPr lang="en-US" altLang="zh-TW" b="1" dirty="0" err="1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predict.tflite</a:t>
                      </a:r>
                      <a:r>
                        <a:rPr lang="en-US" altLang="zh-TW" b="1" dirty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'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transfer_float_tflite_file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=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os.path.join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output_dir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                                  </a:t>
                      </a:r>
                      <a:r>
                        <a:rPr lang="en-US" altLang="zh-TW" b="1" dirty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'</a:t>
                      </a:r>
                      <a:r>
                        <a:rPr lang="en-US" altLang="zh-TW" b="1" dirty="0" err="1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transfer.tflite</a:t>
                      </a:r>
                      <a:r>
                        <a:rPr lang="en-US" altLang="zh-TW" b="1" dirty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'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  <p:sp>
        <p:nvSpPr>
          <p:cNvPr id="6" name="標題 6">
            <a:extLst>
              <a:ext uri="{FF2B5EF4-FFF2-40B4-BE49-F238E27FC236}">
                <a16:creationId xmlns:a16="http://schemas.microsoft.com/office/drawing/2014/main" id="{EA5FEA4C-85CA-4869-A69E-F4A7F7A764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750" y="231775"/>
            <a:ext cx="11366500" cy="1325562"/>
          </a:xfrm>
        </p:spPr>
        <p:txBody>
          <a:bodyPr>
            <a:noAutofit/>
          </a:bodyPr>
          <a:lstStyle/>
          <a:p>
            <a:r>
              <a:rPr lang="en-US" altLang="zh-TW" sz="4400" dirty="0"/>
              <a:t>Convert Saved Model to TensorFlow Lite Format</a:t>
            </a:r>
          </a:p>
        </p:txBody>
      </p:sp>
    </p:spTree>
    <p:extLst>
      <p:ext uri="{BB962C8B-B14F-4D97-AF65-F5344CB8AC3E}">
        <p14:creationId xmlns:p14="http://schemas.microsoft.com/office/powerpoint/2010/main" val="2389663102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>
          <a:xfrm>
            <a:off x="9197890" y="6492875"/>
            <a:ext cx="2743200" cy="365125"/>
          </a:xfrm>
        </p:spPr>
        <p:txBody>
          <a:bodyPr/>
          <a:lstStyle/>
          <a:p>
            <a:fld id="{8E9D419F-909D-442D-A7FC-67A1D9C6304F}" type="slidenum">
              <a:rPr lang="zh-TW" altLang="en-US" smtClean="0"/>
              <a:pPr/>
              <a:t>132</a:t>
            </a:fld>
            <a:endParaRPr lang="zh-TW" altLang="en-US" dirty="0"/>
          </a:p>
        </p:txBody>
      </p:sp>
      <p:graphicFrame>
        <p:nvGraphicFramePr>
          <p:cNvPr id="2" name="表格 1"/>
          <p:cNvGraphicFramePr>
            <a:graphicFrameLocks noGrp="1"/>
          </p:cNvGraphicFramePr>
          <p:nvPr/>
        </p:nvGraphicFramePr>
        <p:xfrm>
          <a:off x="165100" y="1417320"/>
          <a:ext cx="11861800" cy="20116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8618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1240805">
                <a:tc>
                  <a:txBody>
                    <a:bodyPr/>
                    <a:lstStyle/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convert_saved_model_to_tflite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saved_model_dir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predict_saved_model_folder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input_shapes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{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         </a:t>
                      </a:r>
                      <a:r>
                        <a:rPr lang="en-US" altLang="zh-TW" b="1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Set the style image size to 384*384 pixels.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</a:t>
                      </a:r>
                      <a:r>
                        <a:rPr lang="en-US" altLang="zh-TW" b="1" dirty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'</a:t>
                      </a:r>
                      <a:r>
                        <a:rPr lang="en-US" altLang="zh-TW" b="1" dirty="0" err="1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style_image</a:t>
                      </a:r>
                      <a:r>
                        <a:rPr lang="en-US" altLang="zh-TW" b="1" dirty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'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: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[</a:t>
                      </a:r>
                      <a:r>
                        <a:rPr lang="en-US" altLang="zh-TW" b="1" dirty="0">
                          <a:solidFill>
                            <a:srgbClr val="569CD6"/>
                          </a:solidFill>
                          <a:effectLst/>
                          <a:latin typeface="Courier New" panose="02070309020205020404" pitchFamily="49" charset="0"/>
                        </a:rPr>
                        <a:t>None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384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384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3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]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},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float_tflite_file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predict_float_tflite_file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  <p:graphicFrame>
        <p:nvGraphicFramePr>
          <p:cNvPr id="7" name="表格 6"/>
          <p:cNvGraphicFramePr>
            <a:graphicFrameLocks noGrp="1"/>
          </p:cNvGraphicFramePr>
          <p:nvPr/>
        </p:nvGraphicFramePr>
        <p:xfrm>
          <a:off x="165100" y="3876860"/>
          <a:ext cx="11861800" cy="20116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8618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1240805">
                <a:tc>
                  <a:txBody>
                    <a:bodyPr/>
                    <a:lstStyle/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convert_saved_model_to_tflite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saved_model_dir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transfer_saved_model_folder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input_shapes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{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         </a:t>
                      </a:r>
                      <a:r>
                        <a:rPr lang="en-US" altLang="zh-TW" b="1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Set the content image size to 384*384 pixels.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</a:t>
                      </a:r>
                      <a:r>
                        <a:rPr lang="en-US" altLang="zh-TW" b="1" dirty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'</a:t>
                      </a:r>
                      <a:r>
                        <a:rPr lang="en-US" altLang="zh-TW" b="1" dirty="0" err="1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content_image</a:t>
                      </a:r>
                      <a:r>
                        <a:rPr lang="en-US" altLang="zh-TW" b="1" dirty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'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: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[</a:t>
                      </a:r>
                      <a:r>
                        <a:rPr lang="en-US" altLang="zh-TW" b="1" dirty="0">
                          <a:solidFill>
                            <a:srgbClr val="569CD6"/>
                          </a:solidFill>
                          <a:effectLst/>
                          <a:latin typeface="Courier New" panose="02070309020205020404" pitchFamily="49" charset="0"/>
                        </a:rPr>
                        <a:t>None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384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384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3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]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},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float_tflite_file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transfer_float_tflite_file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  <p:sp>
        <p:nvSpPr>
          <p:cNvPr id="6" name="標題 6">
            <a:extLst>
              <a:ext uri="{FF2B5EF4-FFF2-40B4-BE49-F238E27FC236}">
                <a16:creationId xmlns:a16="http://schemas.microsoft.com/office/drawing/2014/main" id="{0022B5EC-4289-42DD-BDC0-B97AEA2038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3500" y="231775"/>
            <a:ext cx="12319000" cy="1325562"/>
          </a:xfrm>
        </p:spPr>
        <p:txBody>
          <a:bodyPr>
            <a:noAutofit/>
          </a:bodyPr>
          <a:lstStyle/>
          <a:p>
            <a:r>
              <a:rPr lang="en-US" altLang="zh-TW" sz="4400" dirty="0"/>
              <a:t>Function to Convert Saved Models to float32 Format</a:t>
            </a:r>
          </a:p>
        </p:txBody>
      </p:sp>
    </p:spTree>
    <p:extLst>
      <p:ext uri="{BB962C8B-B14F-4D97-AF65-F5344CB8AC3E}">
        <p14:creationId xmlns:p14="http://schemas.microsoft.com/office/powerpoint/2010/main" val="1936347809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>
          <a:xfrm>
            <a:off x="9197890" y="6492875"/>
            <a:ext cx="2743200" cy="365125"/>
          </a:xfrm>
        </p:spPr>
        <p:txBody>
          <a:bodyPr/>
          <a:lstStyle/>
          <a:p>
            <a:fld id="{8E9D419F-909D-442D-A7FC-67A1D9C6304F}" type="slidenum">
              <a:rPr lang="zh-TW" altLang="en-US" smtClean="0"/>
              <a:pPr/>
              <a:t>133</a:t>
            </a:fld>
            <a:endParaRPr lang="zh-TW" altLang="en-US" dirty="0"/>
          </a:p>
        </p:txBody>
      </p:sp>
      <p:graphicFrame>
        <p:nvGraphicFramePr>
          <p:cNvPr id="2" name="表格 1"/>
          <p:cNvGraphicFramePr>
            <a:graphicFrameLocks noGrp="1"/>
          </p:cNvGraphicFramePr>
          <p:nvPr/>
        </p:nvGraphicFramePr>
        <p:xfrm>
          <a:off x="260350" y="1598360"/>
          <a:ext cx="11671300" cy="22860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6713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1240805">
                <a:tc>
                  <a:txBody>
                    <a:bodyPr/>
                    <a:lstStyle/>
                    <a:p>
                      <a:r>
                        <a:rPr lang="en-US" altLang="zh-TW" b="1" dirty="0" err="1">
                          <a:solidFill>
                            <a:srgbClr val="569CD6"/>
                          </a:solidFill>
                          <a:effectLst/>
                          <a:latin typeface="Courier New" panose="02070309020205020404" pitchFamily="49" charset="0"/>
                        </a:rPr>
                        <a:t>def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err="1">
                          <a:solidFill>
                            <a:srgbClr val="DCDCAA"/>
                          </a:solidFill>
                          <a:effectLst/>
                          <a:latin typeface="Courier New" panose="02070309020205020404" pitchFamily="49" charset="0"/>
                        </a:rPr>
                        <a:t>console_entry_point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()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: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tf.disable_v2_behavior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()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tf.app.run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main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b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</a:br>
                      <a:b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</a:br>
                      <a:r>
                        <a:rPr lang="en-US" altLang="zh-TW" b="1" dirty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if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__name__ == </a:t>
                      </a:r>
                      <a:r>
                        <a:rPr lang="en-US" altLang="zh-TW" b="1" dirty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'__main__'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: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console_entry_point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()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  <p:sp>
        <p:nvSpPr>
          <p:cNvPr id="7" name="標題 6">
            <a:extLst>
              <a:ext uri="{FF2B5EF4-FFF2-40B4-BE49-F238E27FC236}">
                <a16:creationId xmlns:a16="http://schemas.microsoft.com/office/drawing/2014/main" id="{730A60FB-E89E-46AF-A940-4529312F52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>
                <a:solidFill>
                  <a:srgbClr val="202124"/>
                </a:solidFill>
              </a:rPr>
              <a:t>Entry Point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061303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202846"/>
            <a:ext cx="10515600" cy="1325562"/>
          </a:xfrm>
        </p:spPr>
        <p:txBody>
          <a:bodyPr>
            <a:normAutofit/>
          </a:bodyPr>
          <a:lstStyle/>
          <a:p>
            <a:r>
              <a:rPr lang="en-US" altLang="zh-TW" sz="5400" dirty="0">
                <a:latin typeface="+mn-lt"/>
              </a:rPr>
              <a:t>Kernel</a:t>
            </a:r>
            <a:endParaRPr lang="zh-TW" altLang="en-US" sz="5400" dirty="0">
              <a:latin typeface="+mn-lt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>
          <a:xfrm>
            <a:off x="9197890" y="6492875"/>
            <a:ext cx="2743200" cy="365125"/>
          </a:xfrm>
        </p:spPr>
        <p:txBody>
          <a:bodyPr/>
          <a:lstStyle/>
          <a:p>
            <a:fld id="{8E9D419F-909D-442D-A7FC-67A1D9C6304F}" type="slidenum">
              <a:rPr lang="zh-TW" altLang="en-US" smtClean="0"/>
              <a:pPr/>
              <a:t>14</a:t>
            </a:fld>
            <a:endParaRPr lang="zh-TW" altLang="en-US" dirty="0"/>
          </a:p>
        </p:txBody>
      </p:sp>
      <p:sp>
        <p:nvSpPr>
          <p:cNvPr id="26" name="矩形 25"/>
          <p:cNvSpPr/>
          <p:nvPr/>
        </p:nvSpPr>
        <p:spPr>
          <a:xfrm>
            <a:off x="14813" y="6550223"/>
            <a:ext cx="556517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>
                <a:solidFill>
                  <a:srgbClr val="D4D4D4"/>
                </a:solidFill>
              </a:rPr>
              <a:t> http://speech.ee.ntu.edu.tw/~tlkagk/courses/ML_2017/Lecture/CNN.pdf</a:t>
            </a: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EA6D9439-7019-404E-ADDC-EF66FA54FB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51" y="2722954"/>
            <a:ext cx="11976497" cy="3052833"/>
          </a:xfrm>
          <a:prstGeom prst="rect">
            <a:avLst/>
          </a:prstGeom>
        </p:spPr>
      </p:pic>
      <p:sp>
        <p:nvSpPr>
          <p:cNvPr id="7" name="內容版面配置區 2">
            <a:extLst>
              <a:ext uri="{FF2B5EF4-FFF2-40B4-BE49-F238E27FC236}">
                <a16:creationId xmlns:a16="http://schemas.microsoft.com/office/drawing/2014/main" id="{29708620-4B15-44B8-9070-15C71D35FD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97140" y="4961731"/>
            <a:ext cx="1307823" cy="48444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TW" sz="4000" b="1" dirty="0">
                <a:solidFill>
                  <a:srgbClr val="0000FF"/>
                </a:solidFill>
              </a:rPr>
              <a:t>beak</a:t>
            </a:r>
            <a:endParaRPr lang="zh-TW" altLang="en-US" sz="4000" b="1" dirty="0">
              <a:solidFill>
                <a:srgbClr val="0000FF"/>
              </a:solidFill>
            </a:endParaRPr>
          </a:p>
        </p:txBody>
      </p:sp>
      <p:sp>
        <p:nvSpPr>
          <p:cNvPr id="14" name="內容版面配置區 2">
            <a:extLst>
              <a:ext uri="{FF2B5EF4-FFF2-40B4-BE49-F238E27FC236}">
                <a16:creationId xmlns:a16="http://schemas.microsoft.com/office/drawing/2014/main" id="{D0F9030D-688E-4D1E-AA09-34F0F244243A}"/>
              </a:ext>
            </a:extLst>
          </p:cNvPr>
          <p:cNvSpPr txBox="1">
            <a:spLocks/>
          </p:cNvSpPr>
          <p:nvPr/>
        </p:nvSpPr>
        <p:spPr>
          <a:xfrm>
            <a:off x="349034" y="1310630"/>
            <a:ext cx="11144761" cy="99221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457200" indent="-4572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200" dirty="0"/>
              <a:t>There are many kernels in one CNN, and each kernel will learn to extract specific features.</a:t>
            </a:r>
            <a:endParaRPr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1499270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5400" dirty="0">
                <a:latin typeface="+mn-lt"/>
              </a:rPr>
              <a:t>Convolution</a:t>
            </a:r>
            <a:endParaRPr lang="zh-TW" altLang="en-US" sz="5400" dirty="0"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407624" y="1007524"/>
                <a:ext cx="11376752" cy="1869933"/>
              </a:xfrm>
            </p:spPr>
            <p:txBody>
              <a:bodyPr>
                <a:noAutofit/>
              </a:bodyPr>
              <a:lstStyle/>
              <a:p>
                <a:r>
                  <a:rPr lang="en-US" altLang="zh-TW" dirty="0"/>
                  <a:t>The </a:t>
                </a:r>
                <a:r>
                  <a:rPr lang="en-US" altLang="zh-TW" b="1" dirty="0">
                    <a:solidFill>
                      <a:srgbClr val="0000FF"/>
                    </a:solidFill>
                  </a:rPr>
                  <a:t>convolution operation</a:t>
                </a:r>
                <a:r>
                  <a:rPr lang="zh-TW" altLang="en-US" b="1" dirty="0">
                    <a:solidFill>
                      <a:srgbClr val="0000FF"/>
                    </a:solidFill>
                  </a:rPr>
                  <a:t> </a:t>
                </a:r>
                <a:r>
                  <a:rPr lang="en-US" altLang="zh-TW" b="1" dirty="0">
                    <a:solidFill>
                      <a:srgbClr val="0000FF"/>
                    </a:solidFill>
                  </a:rPr>
                  <a:t>(</a:t>
                </a:r>
                <a:r>
                  <a:rPr lang="zh-TW" altLang="en-US" b="1" dirty="0">
                    <a:solidFill>
                      <a:srgbClr val="0000FF"/>
                    </a:solidFill>
                  </a:rPr>
                  <a:t>⊗</a:t>
                </a:r>
                <a:r>
                  <a:rPr lang="en-US" altLang="zh-TW" b="1" dirty="0">
                    <a:solidFill>
                      <a:srgbClr val="0000FF"/>
                    </a:solidFill>
                  </a:rPr>
                  <a:t>) </a:t>
                </a:r>
                <a:r>
                  <a:rPr lang="en-US" altLang="zh-TW" dirty="0"/>
                  <a:t>is the multiplication of two 3</a:t>
                </a:r>
                <a14:m>
                  <m:oMath xmlns:m="http://schemas.openxmlformats.org/officeDocument/2006/math">
                    <m:r>
                      <a:rPr lang="en-US" altLang="zh-TW" i="1" dirty="0">
                        <a:solidFill>
                          <a:srgbClr val="292929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zh-TW" dirty="0"/>
                  <a:t>3 matrices in the following figure and then adding them together.</a:t>
                </a:r>
              </a:p>
              <a:p>
                <a:pPr marL="0" indent="0">
                  <a:buNone/>
                </a:pPr>
                <a:r>
                  <a:rPr lang="zh-TW" altLang="en-US" sz="2400" dirty="0"/>
                  <a:t>   </a:t>
                </a:r>
                <a:r>
                  <a:rPr lang="en-US" altLang="zh-TW" sz="2400" dirty="0"/>
                  <a:t>For example: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dirty="0">
                          <a:solidFill>
                            <a:srgbClr val="292929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altLang="zh-TW" sz="2400" i="1" dirty="0">
                          <a:solidFill>
                            <a:srgbClr val="292929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TW" sz="2400" i="1" dirty="0">
                          <a:solidFill>
                            <a:srgbClr val="292929"/>
                          </a:solidFill>
                          <a:latin typeface="Cambria Math" panose="02040503050406030204" pitchFamily="18" charset="0"/>
                        </a:rPr>
                        <m:t>0 + 0</m:t>
                      </m:r>
                      <m:r>
                        <a:rPr lang="en-US" altLang="zh-TW" sz="2400" i="1" dirty="0">
                          <a:solidFill>
                            <a:srgbClr val="292929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TW" sz="2400" i="1" dirty="0">
                          <a:solidFill>
                            <a:srgbClr val="292929"/>
                          </a:solidFill>
                          <a:latin typeface="Cambria Math" panose="02040503050406030204" pitchFamily="18" charset="0"/>
                        </a:rPr>
                        <m:t>0 + 0</m:t>
                      </m:r>
                      <m:r>
                        <a:rPr lang="en-US" altLang="zh-TW" sz="2400" i="1" dirty="0">
                          <a:solidFill>
                            <a:srgbClr val="292929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TW" sz="2400" i="1" dirty="0">
                          <a:solidFill>
                            <a:srgbClr val="292929"/>
                          </a:solidFill>
                          <a:latin typeface="Cambria Math" panose="02040503050406030204" pitchFamily="18" charset="0"/>
                        </a:rPr>
                        <m:t>1+ 0</m:t>
                      </m:r>
                      <m:r>
                        <a:rPr lang="en-US" altLang="zh-TW" sz="2400" i="1" dirty="0">
                          <a:solidFill>
                            <a:srgbClr val="292929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TW" sz="2400" i="1" dirty="0">
                          <a:solidFill>
                            <a:srgbClr val="292929"/>
                          </a:solidFill>
                          <a:latin typeface="Cambria Math" panose="02040503050406030204" pitchFamily="18" charset="0"/>
                        </a:rPr>
                        <m:t>1 + 1</m:t>
                      </m:r>
                      <m:r>
                        <a:rPr lang="en-US" altLang="zh-TW" sz="2400" i="1" dirty="0">
                          <a:solidFill>
                            <a:srgbClr val="292929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TW" sz="2400" i="1" dirty="0">
                          <a:solidFill>
                            <a:srgbClr val="292929"/>
                          </a:solidFill>
                          <a:latin typeface="Cambria Math" panose="02040503050406030204" pitchFamily="18" charset="0"/>
                        </a:rPr>
                        <m:t>0 + 0</m:t>
                      </m:r>
                      <m:r>
                        <a:rPr lang="en-US" altLang="zh-TW" sz="2400" i="1" dirty="0">
                          <a:solidFill>
                            <a:srgbClr val="292929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TW" sz="2400" i="1" dirty="0">
                          <a:solidFill>
                            <a:srgbClr val="292929"/>
                          </a:solidFill>
                          <a:latin typeface="Cambria Math" panose="02040503050406030204" pitchFamily="18" charset="0"/>
                        </a:rPr>
                        <m:t>0 + 0</m:t>
                      </m:r>
                      <m:r>
                        <a:rPr lang="en-US" altLang="zh-TW" sz="2400" i="1" dirty="0">
                          <a:solidFill>
                            <a:srgbClr val="292929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TW" sz="2400" i="1" dirty="0">
                          <a:solidFill>
                            <a:srgbClr val="292929"/>
                          </a:solidFill>
                          <a:latin typeface="Cambria Math" panose="02040503050406030204" pitchFamily="18" charset="0"/>
                        </a:rPr>
                        <m:t>0 + 0</m:t>
                      </m:r>
                      <m:r>
                        <a:rPr lang="en-US" altLang="zh-TW" sz="2400" i="1" dirty="0">
                          <a:solidFill>
                            <a:srgbClr val="292929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TW" sz="2400" i="1" dirty="0">
                          <a:solidFill>
                            <a:srgbClr val="292929"/>
                          </a:solidFill>
                          <a:latin typeface="Cambria Math" panose="02040503050406030204" pitchFamily="18" charset="0"/>
                        </a:rPr>
                        <m:t>1 + 0</m:t>
                      </m:r>
                      <m:r>
                        <a:rPr lang="en-US" altLang="zh-TW" sz="2400" i="1" dirty="0">
                          <a:solidFill>
                            <a:srgbClr val="292929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TW" sz="2400" i="1" dirty="0">
                          <a:solidFill>
                            <a:srgbClr val="292929"/>
                          </a:solidFill>
                          <a:latin typeface="Cambria Math" panose="02040503050406030204" pitchFamily="18" charset="0"/>
                        </a:rPr>
                        <m:t>1 =0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7624" y="1007524"/>
                <a:ext cx="11376752" cy="1869933"/>
              </a:xfrm>
              <a:blipFill>
                <a:blip r:embed="rId3"/>
                <a:stretch>
                  <a:fillRect l="-1233" t="-7492" r="-21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pPr/>
              <a:t>15</a:t>
            </a:fld>
            <a:endParaRPr lang="zh-TW" altLang="en-US" dirty="0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9012268"/>
              </p:ext>
            </p:extLst>
          </p:nvPr>
        </p:nvGraphicFramePr>
        <p:xfrm>
          <a:off x="1279659" y="2955941"/>
          <a:ext cx="3024000" cy="3024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2000">
                  <a:extLst>
                    <a:ext uri="{9D8B030D-6E8A-4147-A177-3AD203B41FA5}">
                      <a16:colId xmlns:a16="http://schemas.microsoft.com/office/drawing/2014/main" val="2444938978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1818641302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041093809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461207085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865746353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159511913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1786218725"/>
                    </a:ext>
                  </a:extLst>
                </a:gridCol>
              </a:tblGrid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619" marR="56619" marT="28310" marB="2831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619" marR="56619" marT="28310" marB="2831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619" marR="56619" marT="28310" marB="2831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619" marR="56619" marT="28310" marB="2831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619" marR="56619" marT="28310" marB="2831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619" marR="56619" marT="28310" marB="2831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619" marR="56619" marT="28310" marB="2831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0608082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619" marR="56619" marT="28310" marB="2831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619" marR="56619" marT="28310" marB="2831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619" marR="56619" marT="28310" marB="2831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619" marR="56619" marT="28310" marB="2831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619" marR="56619" marT="28310" marB="2831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619" marR="56619" marT="28310" marB="2831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619" marR="56619" marT="28310" marB="2831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7536604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619" marR="56619" marT="28310" marB="2831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619" marR="56619" marT="28310" marB="2831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619" marR="56619" marT="28310" marB="2831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619" marR="56619" marT="28310" marB="2831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619" marR="56619" marT="28310" marB="2831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619" marR="56619" marT="28310" marB="2831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619" marR="56619" marT="28310" marB="2831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7882928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619" marR="56619" marT="28310" marB="2831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619" marR="56619" marT="28310" marB="2831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619" marR="56619" marT="28310" marB="2831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619" marR="56619" marT="28310" marB="2831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619" marR="56619" marT="28310" marB="2831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619" marR="56619" marT="28310" marB="2831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619" marR="56619" marT="28310" marB="2831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8928328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619" marR="56619" marT="28310" marB="2831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619" marR="56619" marT="28310" marB="2831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619" marR="56619" marT="28310" marB="2831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619" marR="56619" marT="28310" marB="2831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619" marR="56619" marT="28310" marB="2831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619" marR="56619" marT="28310" marB="2831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619" marR="56619" marT="28310" marB="2831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1591546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619" marR="56619" marT="28310" marB="2831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619" marR="56619" marT="28310" marB="2831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619" marR="56619" marT="28310" marB="2831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619" marR="56619" marT="28310" marB="2831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619" marR="56619" marT="28310" marB="2831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619" marR="56619" marT="28310" marB="2831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619" marR="56619" marT="28310" marB="2831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9393301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619" marR="56619" marT="28310" marB="2831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619" marR="56619" marT="28310" marB="2831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619" marR="56619" marT="28310" marB="2831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619" marR="56619" marT="28310" marB="2831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619" marR="56619" marT="28310" marB="2831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619" marR="56619" marT="28310" marB="2831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619" marR="56619" marT="28310" marB="2831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8725149"/>
                  </a:ext>
                </a:extLst>
              </a:tr>
            </a:tbl>
          </a:graphicData>
        </a:graphic>
      </p:graphicFrame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0373194"/>
              </p:ext>
            </p:extLst>
          </p:nvPr>
        </p:nvGraphicFramePr>
        <p:xfrm>
          <a:off x="5204105" y="3336317"/>
          <a:ext cx="2263248" cy="226324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54416">
                  <a:extLst>
                    <a:ext uri="{9D8B030D-6E8A-4147-A177-3AD203B41FA5}">
                      <a16:colId xmlns:a16="http://schemas.microsoft.com/office/drawing/2014/main" val="2444938978"/>
                    </a:ext>
                  </a:extLst>
                </a:gridCol>
                <a:gridCol w="754416">
                  <a:extLst>
                    <a:ext uri="{9D8B030D-6E8A-4147-A177-3AD203B41FA5}">
                      <a16:colId xmlns:a16="http://schemas.microsoft.com/office/drawing/2014/main" val="1818641302"/>
                    </a:ext>
                  </a:extLst>
                </a:gridCol>
                <a:gridCol w="754416">
                  <a:extLst>
                    <a:ext uri="{9D8B030D-6E8A-4147-A177-3AD203B41FA5}">
                      <a16:colId xmlns:a16="http://schemas.microsoft.com/office/drawing/2014/main" val="2041093809"/>
                    </a:ext>
                  </a:extLst>
                </a:gridCol>
              </a:tblGrid>
              <a:tr h="75441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8876" marR="98876" marT="49439" marB="49439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8876" marR="98876" marT="49439" marB="49439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8876" marR="98876" marT="49439" marB="49439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0608082"/>
                  </a:ext>
                </a:extLst>
              </a:tr>
              <a:tr h="75441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8876" marR="98876" marT="49439" marB="49439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8876" marR="98876" marT="49439" marB="49439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8876" marR="98876" marT="49439" marB="49439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7536604"/>
                  </a:ext>
                </a:extLst>
              </a:tr>
              <a:tr h="75441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8876" marR="98876" marT="49439" marB="49439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8876" marR="98876" marT="49439" marB="49439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8876" marR="98876" marT="49439" marB="49439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7882928"/>
                  </a:ext>
                </a:extLst>
              </a:tr>
            </a:tbl>
          </a:graphicData>
        </a:graphic>
      </p:graphicFrame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9412790"/>
              </p:ext>
            </p:extLst>
          </p:nvPr>
        </p:nvGraphicFramePr>
        <p:xfrm>
          <a:off x="8332757" y="3322081"/>
          <a:ext cx="2340000" cy="235856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2444938978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181864130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041093809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461207085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865746353"/>
                    </a:ext>
                  </a:extLst>
                </a:gridCol>
              </a:tblGrid>
              <a:tr h="468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847" marR="59847" marT="29924" marB="29924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847" marR="59847" marT="29924" marB="29924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847" marR="59847" marT="29924" marB="29924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847" marR="59847" marT="29924" marB="29924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847" marR="59847" marT="29924" marB="29924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0608082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ctr"/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847" marR="59847" marT="29924" marB="29924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847" marR="59847" marT="29924" marB="29924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847" marR="59847" marT="29924" marB="29924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847" marR="59847" marT="29924" marB="29924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847" marR="59847" marT="29924" marB="29924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7536604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ctr"/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847" marR="59847" marT="29924" marB="29924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847" marR="59847" marT="29924" marB="29924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847" marR="59847" marT="29924" marB="29924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847" marR="59847" marT="29924" marB="29924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847" marR="59847" marT="29924" marB="29924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7882928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ctr"/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847" marR="59847" marT="29924" marB="29924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847" marR="59847" marT="29924" marB="29924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847" marR="59847" marT="29924" marB="29924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847" marR="59847" marT="29924" marB="29924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847" marR="59847" marT="29924" marB="29924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8928328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ctr"/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847" marR="59847" marT="29924" marB="29924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847" marR="59847" marT="29924" marB="29924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847" marR="59847" marT="29924" marB="29924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847" marR="59847" marT="29924" marB="29924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847" marR="59847" marT="29924" marB="29924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1591546"/>
                  </a:ext>
                </a:extLst>
              </a:tr>
            </a:tbl>
          </a:graphicData>
        </a:graphic>
      </p:graphicFrame>
      <p:sp>
        <p:nvSpPr>
          <p:cNvPr id="8" name="橢圓 7"/>
          <p:cNvSpPr/>
          <p:nvPr/>
        </p:nvSpPr>
        <p:spPr>
          <a:xfrm>
            <a:off x="4494645" y="4369484"/>
            <a:ext cx="489077" cy="489077"/>
          </a:xfrm>
          <a:prstGeom prst="ellipse">
            <a:avLst/>
          </a:prstGeom>
          <a:ln w="38100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b="1"/>
          </a:p>
        </p:txBody>
      </p:sp>
      <p:cxnSp>
        <p:nvCxnSpPr>
          <p:cNvPr id="9" name="直線接點 8"/>
          <p:cNvCxnSpPr>
            <a:stCxn id="8" idx="3"/>
            <a:endCxn id="8" idx="7"/>
          </p:cNvCxnSpPr>
          <p:nvPr/>
        </p:nvCxnSpPr>
        <p:spPr>
          <a:xfrm flipV="1">
            <a:off x="4566269" y="4441108"/>
            <a:ext cx="345829" cy="345829"/>
          </a:xfrm>
          <a:prstGeom prst="line">
            <a:avLst/>
          </a:prstGeom>
          <a:ln w="38100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接點 9"/>
          <p:cNvCxnSpPr>
            <a:stCxn id="8" idx="5"/>
            <a:endCxn id="8" idx="1"/>
          </p:cNvCxnSpPr>
          <p:nvPr/>
        </p:nvCxnSpPr>
        <p:spPr>
          <a:xfrm flipH="1" flipV="1">
            <a:off x="4566269" y="4441108"/>
            <a:ext cx="345829" cy="345829"/>
          </a:xfrm>
          <a:prstGeom prst="line">
            <a:avLst/>
          </a:prstGeom>
          <a:ln w="38100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/>
              <p:cNvSpPr txBox="1"/>
              <p:nvPr/>
            </p:nvSpPr>
            <p:spPr>
              <a:xfrm>
                <a:off x="7675634" y="4232939"/>
                <a:ext cx="448841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3600" b="1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zh-TW" altLang="en-US" sz="3600" b="1" dirty="0"/>
              </a:p>
            </p:txBody>
          </p:sp>
        </mc:Choice>
        <mc:Fallback xmlns="">
          <p:sp>
            <p:nvSpPr>
              <p:cNvPr id="11" name="文字方塊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5634" y="4232939"/>
                <a:ext cx="448841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矩形 11"/>
          <p:cNvSpPr/>
          <p:nvPr/>
        </p:nvSpPr>
        <p:spPr>
          <a:xfrm>
            <a:off x="1699249" y="6049677"/>
            <a:ext cx="222888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dirty="0"/>
              <a:t>Input Image</a:t>
            </a:r>
          </a:p>
        </p:txBody>
      </p:sp>
      <p:sp>
        <p:nvSpPr>
          <p:cNvPr id="14" name="矩形 13"/>
          <p:cNvSpPr/>
          <p:nvPr/>
        </p:nvSpPr>
        <p:spPr>
          <a:xfrm>
            <a:off x="8332757" y="6049677"/>
            <a:ext cx="235673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dirty="0"/>
              <a:t>Feature Map</a:t>
            </a:r>
          </a:p>
        </p:txBody>
      </p:sp>
      <p:sp>
        <p:nvSpPr>
          <p:cNvPr id="15" name="矩形 14"/>
          <p:cNvSpPr/>
          <p:nvPr/>
        </p:nvSpPr>
        <p:spPr>
          <a:xfrm>
            <a:off x="1279659" y="2955940"/>
            <a:ext cx="1291058" cy="1297573"/>
          </a:xfrm>
          <a:prstGeom prst="rect">
            <a:avLst/>
          </a:prstGeom>
          <a:noFill/>
          <a:ln w="571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b="1"/>
          </a:p>
        </p:txBody>
      </p:sp>
      <p:sp>
        <p:nvSpPr>
          <p:cNvPr id="17" name="矩形 16"/>
          <p:cNvSpPr/>
          <p:nvPr/>
        </p:nvSpPr>
        <p:spPr>
          <a:xfrm>
            <a:off x="8332757" y="3322081"/>
            <a:ext cx="466181" cy="473381"/>
          </a:xfrm>
          <a:prstGeom prst="rect">
            <a:avLst/>
          </a:prstGeom>
          <a:noFill/>
          <a:ln w="571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b="1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76CC2034-110E-4FBC-8DF8-73F516C51E7C}"/>
              </a:ext>
            </a:extLst>
          </p:cNvPr>
          <p:cNvSpPr/>
          <p:nvPr/>
        </p:nvSpPr>
        <p:spPr>
          <a:xfrm>
            <a:off x="1699249" y="2955940"/>
            <a:ext cx="1291058" cy="129757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b="1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E6F89D96-A84D-48EB-BB46-44738867F8EE}"/>
              </a:ext>
            </a:extLst>
          </p:cNvPr>
          <p:cNvSpPr/>
          <p:nvPr/>
        </p:nvSpPr>
        <p:spPr>
          <a:xfrm>
            <a:off x="8801055" y="3322216"/>
            <a:ext cx="466181" cy="47338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b="1"/>
          </a:p>
        </p:txBody>
      </p:sp>
      <p:sp>
        <p:nvSpPr>
          <p:cNvPr id="21" name="矩形 20"/>
          <p:cNvSpPr/>
          <p:nvPr/>
        </p:nvSpPr>
        <p:spPr>
          <a:xfrm>
            <a:off x="5825480" y="5876860"/>
            <a:ext cx="128169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3200" b="1" dirty="0"/>
              <a:t>Kernel</a:t>
            </a:r>
          </a:p>
        </p:txBody>
      </p:sp>
    </p:spTree>
    <p:extLst>
      <p:ext uri="{BB962C8B-B14F-4D97-AF65-F5344CB8AC3E}">
        <p14:creationId xmlns:p14="http://schemas.microsoft.com/office/powerpoint/2010/main" val="29802385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s://im6.ezgif.com/tmp/ezgif-6-e03bdd8adc1c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1238" y="627006"/>
            <a:ext cx="7919266" cy="6507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26065" y="236254"/>
            <a:ext cx="11539870" cy="1325562"/>
          </a:xfrm>
        </p:spPr>
        <p:txBody>
          <a:bodyPr>
            <a:normAutofit/>
          </a:bodyPr>
          <a:lstStyle/>
          <a:p>
            <a:r>
              <a:rPr lang="en-US" altLang="zh-TW" sz="5400" b="1" dirty="0">
                <a:latin typeface="+mn-lt"/>
              </a:rPr>
              <a:t>Convolve Input Image into Feature Map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>
          <a:xfrm>
            <a:off x="9197890" y="6492875"/>
            <a:ext cx="2743200" cy="365125"/>
          </a:xfrm>
        </p:spPr>
        <p:txBody>
          <a:bodyPr/>
          <a:lstStyle/>
          <a:p>
            <a:fld id="{8E9D419F-909D-442D-A7FC-67A1D9C6304F}" type="slidenum">
              <a:rPr lang="zh-TW" altLang="en-US" smtClean="0"/>
              <a:pPr/>
              <a:t>16</a:t>
            </a:fld>
            <a:endParaRPr lang="zh-TW" altLang="en-US" dirty="0"/>
          </a:p>
        </p:txBody>
      </p:sp>
      <p:sp>
        <p:nvSpPr>
          <p:cNvPr id="28" name="矩形 27"/>
          <p:cNvSpPr/>
          <p:nvPr/>
        </p:nvSpPr>
        <p:spPr>
          <a:xfrm>
            <a:off x="14813" y="6550223"/>
            <a:ext cx="926837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>
                <a:solidFill>
                  <a:srgbClr val="D4D4D4"/>
                </a:solidFill>
              </a:rPr>
              <a:t>https://syshen.medium.com/%E5%85%A5%E9%96%80%E6%B7%B1%E5%BA%A6%E5%AD%B8%E7%BF%92-2-d694cad7d1e5</a:t>
            </a:r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683097BB-EF6D-4796-A481-A4539B9D0547}"/>
              </a:ext>
            </a:extLst>
          </p:cNvPr>
          <p:cNvSpPr txBox="1">
            <a:spLocks/>
          </p:cNvSpPr>
          <p:nvPr/>
        </p:nvSpPr>
        <p:spPr>
          <a:xfrm>
            <a:off x="3655760" y="4011299"/>
            <a:ext cx="2181514" cy="9328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457200" indent="-4572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zh-TW" alt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5691CA29-03B2-49BE-AE88-75EB052824F4}"/>
                  </a:ext>
                </a:extLst>
              </p:cNvPr>
              <p:cNvSpPr/>
              <p:nvPr/>
            </p:nvSpPr>
            <p:spPr>
              <a:xfrm>
                <a:off x="3824467" y="4181080"/>
                <a:ext cx="1765925" cy="64858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400" b="1" dirty="0">
                    <a:solidFill>
                      <a:schemeClr val="tx1"/>
                    </a:solidFill>
                  </a:rPr>
                  <a:t>Input Image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altLang="zh-TW" sz="24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TW" sz="24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𝟏𝟎</m:t>
                      </m:r>
                    </m:oMath>
                  </m:oMathPara>
                </a14:m>
                <a:endParaRPr lang="zh-TW" altLang="en-US" sz="24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5691CA29-03B2-49BE-AE88-75EB052824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4467" y="4181080"/>
                <a:ext cx="1765925" cy="648586"/>
              </a:xfrm>
              <a:prstGeom prst="rect">
                <a:avLst/>
              </a:prstGeom>
              <a:blipFill>
                <a:blip r:embed="rId4"/>
                <a:stretch>
                  <a:fillRect l="-3082" t="-19444" r="-3082" b="-10185"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矩形 7">
            <a:extLst>
              <a:ext uri="{FF2B5EF4-FFF2-40B4-BE49-F238E27FC236}">
                <a16:creationId xmlns:a16="http://schemas.microsoft.com/office/drawing/2014/main" id="{F925C1C3-B982-409D-A654-7814ADA467CB}"/>
              </a:ext>
            </a:extLst>
          </p:cNvPr>
          <p:cNvSpPr/>
          <p:nvPr/>
        </p:nvSpPr>
        <p:spPr>
          <a:xfrm>
            <a:off x="6836543" y="4869996"/>
            <a:ext cx="2009747" cy="3077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tx1"/>
                </a:solidFill>
              </a:rPr>
              <a:t>Feature Map</a:t>
            </a:r>
            <a:endParaRPr lang="zh-TW" altLang="en-US" sz="2400" b="1" dirty="0">
              <a:solidFill>
                <a:schemeClr val="tx1"/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1999E173-DB99-4CF0-A752-55E3D64182E5}"/>
              </a:ext>
            </a:extLst>
          </p:cNvPr>
          <p:cNvSpPr/>
          <p:nvPr/>
        </p:nvSpPr>
        <p:spPr>
          <a:xfrm>
            <a:off x="7015522" y="5835834"/>
            <a:ext cx="2383516" cy="3077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tx1"/>
                </a:solidFill>
              </a:rPr>
              <a:t>Hidden Neuron</a:t>
            </a:r>
            <a:endParaRPr lang="zh-TW" altLang="en-US" sz="2400" b="1" dirty="0">
              <a:solidFill>
                <a:schemeClr val="tx1"/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81E2F6B4-2E55-4CE1-BE73-C9EB62BB8571}"/>
              </a:ext>
            </a:extLst>
          </p:cNvPr>
          <p:cNvSpPr/>
          <p:nvPr/>
        </p:nvSpPr>
        <p:spPr>
          <a:xfrm>
            <a:off x="4500739" y="5774303"/>
            <a:ext cx="1065221" cy="3562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tx1"/>
                </a:solidFill>
              </a:rPr>
              <a:t>Kernel</a:t>
            </a:r>
            <a:endParaRPr lang="zh-TW" altLang="en-US" sz="2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57671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Rectified Linear Unit In Cnn">
            <a:extLst>
              <a:ext uri="{FF2B5EF4-FFF2-40B4-BE49-F238E27FC236}">
                <a16:creationId xmlns:a16="http://schemas.microsoft.com/office/drawing/2014/main" id="{F45A15B1-207A-4204-A794-23ABA053C3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205" y="2255736"/>
            <a:ext cx="10795590" cy="3980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Rectified Linear Unit</a:t>
            </a:r>
            <a:r>
              <a:rPr lang="zh-TW" altLang="en-US" dirty="0"/>
              <a:t> </a:t>
            </a:r>
            <a:r>
              <a:rPr lang="en-US" altLang="zh-TW" dirty="0"/>
              <a:t>(ReLU)</a:t>
            </a:r>
            <a:endParaRPr lang="zh-TW" altLang="en-US" dirty="0"/>
          </a:p>
        </p:txBody>
      </p:sp>
      <p:sp>
        <p:nvSpPr>
          <p:cNvPr id="12" name="內容版面配置區 2">
            <a:extLst>
              <a:ext uri="{FF2B5EF4-FFF2-40B4-BE49-F238E27FC236}">
                <a16:creationId xmlns:a16="http://schemas.microsoft.com/office/drawing/2014/main" id="{B835BB2A-C43E-42F2-A540-AE890BCF43B4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698205" y="1293963"/>
            <a:ext cx="10795590" cy="10359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457200" indent="-4572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200" dirty="0"/>
              <a:t>The</a:t>
            </a:r>
            <a:r>
              <a:rPr lang="en-US" altLang="zh-TW" sz="3200" b="1" dirty="0">
                <a:solidFill>
                  <a:srgbClr val="0000FF"/>
                </a:solidFill>
              </a:rPr>
              <a:t> ReLU</a:t>
            </a:r>
            <a:r>
              <a:rPr lang="en-US" altLang="zh-TW" sz="3200" dirty="0"/>
              <a:t> function is to remove the unimportant information.</a:t>
            </a:r>
            <a:endParaRPr lang="zh-TW" altLang="en-US" sz="32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pPr/>
              <a:t>17</a:t>
            </a:fld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1492652" y="6037692"/>
            <a:ext cx="235673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dirty="0"/>
              <a:t>Feature Map</a:t>
            </a:r>
          </a:p>
        </p:txBody>
      </p:sp>
      <p:sp>
        <p:nvSpPr>
          <p:cNvPr id="8" name="矩形 7"/>
          <p:cNvSpPr/>
          <p:nvPr/>
        </p:nvSpPr>
        <p:spPr>
          <a:xfrm>
            <a:off x="7566868" y="6035690"/>
            <a:ext cx="401661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dirty="0"/>
              <a:t>Rectified Feature Map</a:t>
            </a:r>
          </a:p>
        </p:txBody>
      </p:sp>
      <p:sp>
        <p:nvSpPr>
          <p:cNvPr id="9" name="矩形 8"/>
          <p:cNvSpPr/>
          <p:nvPr/>
        </p:nvSpPr>
        <p:spPr>
          <a:xfrm>
            <a:off x="14813" y="6550223"/>
            <a:ext cx="692715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>
                <a:solidFill>
                  <a:srgbClr val="D4D4D4"/>
                </a:solidFill>
              </a:rPr>
              <a:t>https://pylessons.com/static/images/CNN-tutorials/CNN-tutorial-introduction/Figure_11.jpg</a:t>
            </a:r>
          </a:p>
        </p:txBody>
      </p:sp>
    </p:spTree>
    <p:extLst>
      <p:ext uri="{BB962C8B-B14F-4D97-AF65-F5344CB8AC3E}">
        <p14:creationId xmlns:p14="http://schemas.microsoft.com/office/powerpoint/2010/main" val="3585965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+mn-lt"/>
              </a:rPr>
              <a:t>Pooling Layer</a:t>
            </a:r>
            <a:endParaRPr lang="zh-TW" altLang="en-US" dirty="0">
              <a:latin typeface="+mn-lt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749147" y="1293963"/>
            <a:ext cx="10693706" cy="1035941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zh-TW" dirty="0"/>
              <a:t>T</a:t>
            </a:r>
            <a:r>
              <a:rPr lang="zh-TW" altLang="en-US" dirty="0"/>
              <a:t>he </a:t>
            </a:r>
            <a:r>
              <a:rPr lang="zh-TW" altLang="en-US" b="1" dirty="0">
                <a:solidFill>
                  <a:srgbClr val="0000FF"/>
                </a:solidFill>
              </a:rPr>
              <a:t>pooling layer </a:t>
            </a:r>
            <a:r>
              <a:rPr lang="en-US" altLang="zh-TW" dirty="0"/>
              <a:t>can</a:t>
            </a:r>
            <a:r>
              <a:rPr lang="zh-TW" altLang="en-US" dirty="0"/>
              <a:t> reduces the size of the data, which also </a:t>
            </a:r>
            <a:r>
              <a:rPr lang="en-US" altLang="zh-TW" dirty="0"/>
              <a:t>avoids</a:t>
            </a:r>
            <a:r>
              <a:rPr lang="zh-TW" altLang="en-US" dirty="0"/>
              <a:t> overfitting </a:t>
            </a:r>
            <a:r>
              <a:rPr lang="en-US" altLang="zh-TW" dirty="0"/>
              <a:t>problem</a:t>
            </a:r>
            <a:r>
              <a:rPr lang="zh-TW" altLang="en-US" dirty="0"/>
              <a:t>.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pPr/>
              <a:t>18</a:t>
            </a:fld>
            <a:endParaRPr lang="zh-TW" altLang="en-US" dirty="0"/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8358788"/>
              </p:ext>
            </p:extLst>
          </p:nvPr>
        </p:nvGraphicFramePr>
        <p:xfrm>
          <a:off x="1385486" y="2856646"/>
          <a:ext cx="2845960" cy="2845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9192">
                  <a:extLst>
                    <a:ext uri="{9D8B030D-6E8A-4147-A177-3AD203B41FA5}">
                      <a16:colId xmlns:a16="http://schemas.microsoft.com/office/drawing/2014/main" val="2444938978"/>
                    </a:ext>
                  </a:extLst>
                </a:gridCol>
                <a:gridCol w="569192">
                  <a:extLst>
                    <a:ext uri="{9D8B030D-6E8A-4147-A177-3AD203B41FA5}">
                      <a16:colId xmlns:a16="http://schemas.microsoft.com/office/drawing/2014/main" val="1818641302"/>
                    </a:ext>
                  </a:extLst>
                </a:gridCol>
                <a:gridCol w="569192">
                  <a:extLst>
                    <a:ext uri="{9D8B030D-6E8A-4147-A177-3AD203B41FA5}">
                      <a16:colId xmlns:a16="http://schemas.microsoft.com/office/drawing/2014/main" val="2041093809"/>
                    </a:ext>
                  </a:extLst>
                </a:gridCol>
                <a:gridCol w="569192">
                  <a:extLst>
                    <a:ext uri="{9D8B030D-6E8A-4147-A177-3AD203B41FA5}">
                      <a16:colId xmlns:a16="http://schemas.microsoft.com/office/drawing/2014/main" val="2461207085"/>
                    </a:ext>
                  </a:extLst>
                </a:gridCol>
                <a:gridCol w="569192">
                  <a:extLst>
                    <a:ext uri="{9D8B030D-6E8A-4147-A177-3AD203B41FA5}">
                      <a16:colId xmlns:a16="http://schemas.microsoft.com/office/drawing/2014/main" val="865746353"/>
                    </a:ext>
                  </a:extLst>
                </a:gridCol>
              </a:tblGrid>
              <a:tr h="56919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4600" marR="74600" marT="37300" marB="373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4600" marR="74600" marT="37300" marB="373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4600" marR="74600" marT="37300" marB="373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4600" marR="74600" marT="37300" marB="373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4600" marR="74600" marT="37300" marB="373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0608082"/>
                  </a:ext>
                </a:extLst>
              </a:tr>
              <a:tr h="56919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4600" marR="74600" marT="37300" marB="373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4600" marR="74600" marT="37300" marB="373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zh-TW" altLang="en-US" sz="28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4600" marR="74600" marT="37300" marB="373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4600" marR="74600" marT="37300" marB="373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4600" marR="74600" marT="37300" marB="373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7536604"/>
                  </a:ext>
                </a:extLst>
              </a:tr>
              <a:tr h="56919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4600" marR="74600" marT="37300" marB="373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4600" marR="74600" marT="37300" marB="373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4600" marR="74600" marT="37300" marB="373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4600" marR="74600" marT="37300" marB="373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4600" marR="74600" marT="37300" marB="373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7882928"/>
                  </a:ext>
                </a:extLst>
              </a:tr>
              <a:tr h="56919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4600" marR="74600" marT="37300" marB="373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4600" marR="74600" marT="37300" marB="373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4600" marR="74600" marT="37300" marB="373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4600" marR="74600" marT="37300" marB="373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4600" marR="74600" marT="37300" marB="373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8928328"/>
                  </a:ext>
                </a:extLst>
              </a:tr>
              <a:tr h="56919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4600" marR="74600" marT="37300" marB="373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4600" marR="74600" marT="37300" marB="373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4600" marR="74600" marT="37300" marB="373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4600" marR="74600" marT="37300" marB="373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4600" marR="74600" marT="37300" marB="373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1591546"/>
                  </a:ext>
                </a:extLst>
              </a:tr>
            </a:tbl>
          </a:graphicData>
        </a:graphic>
      </p:graphicFrame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2144320"/>
              </p:ext>
            </p:extLst>
          </p:nvPr>
        </p:nvGraphicFramePr>
        <p:xfrm>
          <a:off x="8415000" y="3242874"/>
          <a:ext cx="1926846" cy="192684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2282">
                  <a:extLst>
                    <a:ext uri="{9D8B030D-6E8A-4147-A177-3AD203B41FA5}">
                      <a16:colId xmlns:a16="http://schemas.microsoft.com/office/drawing/2014/main" val="2444938978"/>
                    </a:ext>
                  </a:extLst>
                </a:gridCol>
                <a:gridCol w="642282">
                  <a:extLst>
                    <a:ext uri="{9D8B030D-6E8A-4147-A177-3AD203B41FA5}">
                      <a16:colId xmlns:a16="http://schemas.microsoft.com/office/drawing/2014/main" val="1818641302"/>
                    </a:ext>
                  </a:extLst>
                </a:gridCol>
                <a:gridCol w="642282">
                  <a:extLst>
                    <a:ext uri="{9D8B030D-6E8A-4147-A177-3AD203B41FA5}">
                      <a16:colId xmlns:a16="http://schemas.microsoft.com/office/drawing/2014/main" val="2041093809"/>
                    </a:ext>
                  </a:extLst>
                </a:gridCol>
              </a:tblGrid>
              <a:tr h="64228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4180" marR="84180" marT="42090" marB="4209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4180" marR="84180" marT="42090" marB="4209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4180" marR="84180" marT="42090" marB="4209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0608082"/>
                  </a:ext>
                </a:extLst>
              </a:tr>
              <a:tr h="642282">
                <a:tc>
                  <a:txBody>
                    <a:bodyPr/>
                    <a:lstStyle/>
                    <a:p>
                      <a:pPr algn="ctr"/>
                      <a:endParaRPr lang="zh-TW" altLang="en-US" sz="2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4180" marR="84180" marT="42090" marB="4209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4180" marR="84180" marT="42090" marB="4209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4180" marR="84180" marT="42090" marB="4209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7536604"/>
                  </a:ext>
                </a:extLst>
              </a:tr>
              <a:tr h="642282">
                <a:tc>
                  <a:txBody>
                    <a:bodyPr/>
                    <a:lstStyle/>
                    <a:p>
                      <a:pPr algn="ctr"/>
                      <a:endParaRPr lang="zh-TW" altLang="en-US" sz="2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4180" marR="84180" marT="42090" marB="4209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4180" marR="84180" marT="42090" marB="4209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4180" marR="84180" marT="42090" marB="4209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7882928"/>
                  </a:ext>
                </a:extLst>
              </a:tr>
            </a:tbl>
          </a:graphicData>
        </a:graphic>
      </p:graphicFrame>
      <p:sp>
        <p:nvSpPr>
          <p:cNvPr id="8" name="矩形 7"/>
          <p:cNvSpPr/>
          <p:nvPr/>
        </p:nvSpPr>
        <p:spPr>
          <a:xfrm>
            <a:off x="1385486" y="2856646"/>
            <a:ext cx="1703702" cy="170295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8415000" y="3242874"/>
            <a:ext cx="646008" cy="64332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1635211" y="5873773"/>
            <a:ext cx="235673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dirty="0"/>
              <a:t>Feature Map</a:t>
            </a:r>
          </a:p>
        </p:txBody>
      </p:sp>
      <p:sp>
        <p:nvSpPr>
          <p:cNvPr id="11" name="矩形 10"/>
          <p:cNvSpPr/>
          <p:nvPr/>
        </p:nvSpPr>
        <p:spPr>
          <a:xfrm>
            <a:off x="8212755" y="5381330"/>
            <a:ext cx="2356735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3200" b="1" dirty="0"/>
              <a:t>Pooled </a:t>
            </a:r>
          </a:p>
          <a:p>
            <a:pPr algn="ctr"/>
            <a:r>
              <a:rPr lang="en-US" altLang="zh-TW" sz="3200" b="1" dirty="0"/>
              <a:t>Feature Map</a:t>
            </a:r>
          </a:p>
        </p:txBody>
      </p:sp>
      <p:sp>
        <p:nvSpPr>
          <p:cNvPr id="12" name="矩形 11"/>
          <p:cNvSpPr/>
          <p:nvPr/>
        </p:nvSpPr>
        <p:spPr>
          <a:xfrm>
            <a:off x="5176499" y="3621522"/>
            <a:ext cx="229344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dirty="0"/>
              <a:t>Max Pooling</a:t>
            </a:r>
          </a:p>
        </p:txBody>
      </p:sp>
      <p:cxnSp>
        <p:nvCxnSpPr>
          <p:cNvPr id="13" name="直線單箭頭接點 12"/>
          <p:cNvCxnSpPr/>
          <p:nvPr/>
        </p:nvCxnSpPr>
        <p:spPr>
          <a:xfrm>
            <a:off x="4703973" y="4206297"/>
            <a:ext cx="3238501" cy="0"/>
          </a:xfrm>
          <a:prstGeom prst="straightConnector1">
            <a:avLst/>
          </a:prstGeom>
          <a:ln w="76200"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24815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Fully Connected Layer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zh-TW" altLang="en-US" dirty="0"/>
              <a:t>The </a:t>
            </a:r>
            <a:r>
              <a:rPr lang="en-US" altLang="zh-TW" b="1" dirty="0">
                <a:solidFill>
                  <a:srgbClr val="0000FF"/>
                </a:solidFill>
              </a:rPr>
              <a:t>f</a:t>
            </a:r>
            <a:r>
              <a:rPr lang="zh-TW" altLang="en-US" b="1" dirty="0">
                <a:solidFill>
                  <a:srgbClr val="0000FF"/>
                </a:solidFill>
              </a:rPr>
              <a:t>ully </a:t>
            </a:r>
            <a:r>
              <a:rPr lang="en-US" altLang="zh-TW" b="1" dirty="0">
                <a:solidFill>
                  <a:srgbClr val="0000FF"/>
                </a:solidFill>
              </a:rPr>
              <a:t>c</a:t>
            </a:r>
            <a:r>
              <a:rPr lang="zh-TW" altLang="en-US" b="1" dirty="0">
                <a:solidFill>
                  <a:srgbClr val="0000FF"/>
                </a:solidFill>
              </a:rPr>
              <a:t>onnected </a:t>
            </a:r>
            <a:r>
              <a:rPr lang="en-US" altLang="zh-TW" b="1" dirty="0">
                <a:solidFill>
                  <a:srgbClr val="0000FF"/>
                </a:solidFill>
              </a:rPr>
              <a:t>l</a:t>
            </a:r>
            <a:r>
              <a:rPr lang="zh-TW" altLang="en-US" b="1" dirty="0">
                <a:solidFill>
                  <a:srgbClr val="0000FF"/>
                </a:solidFill>
              </a:rPr>
              <a:t>ayer</a:t>
            </a:r>
            <a:r>
              <a:rPr lang="zh-TW" altLang="en-US" b="1" dirty="0"/>
              <a:t> </a:t>
            </a:r>
            <a:r>
              <a:rPr lang="zh-TW" altLang="en-US" dirty="0"/>
              <a:t>is the part that flattens the previous results and connects to the </a:t>
            </a:r>
            <a:r>
              <a:rPr lang="en-US" altLang="zh-TW" dirty="0"/>
              <a:t>basic </a:t>
            </a:r>
            <a:r>
              <a:rPr lang="zh-TW" altLang="en-US" dirty="0"/>
              <a:t>neural network.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pPr/>
              <a:t>19</a:t>
            </a:fld>
            <a:endParaRPr lang="zh-TW" altLang="en-US" dirty="0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87881"/>
              </p:ext>
            </p:extLst>
          </p:nvPr>
        </p:nvGraphicFramePr>
        <p:xfrm>
          <a:off x="1624611" y="3175696"/>
          <a:ext cx="1926846" cy="192684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2282">
                  <a:extLst>
                    <a:ext uri="{9D8B030D-6E8A-4147-A177-3AD203B41FA5}">
                      <a16:colId xmlns:a16="http://schemas.microsoft.com/office/drawing/2014/main" val="2444938978"/>
                    </a:ext>
                  </a:extLst>
                </a:gridCol>
                <a:gridCol w="642282">
                  <a:extLst>
                    <a:ext uri="{9D8B030D-6E8A-4147-A177-3AD203B41FA5}">
                      <a16:colId xmlns:a16="http://schemas.microsoft.com/office/drawing/2014/main" val="1818641302"/>
                    </a:ext>
                  </a:extLst>
                </a:gridCol>
                <a:gridCol w="642282">
                  <a:extLst>
                    <a:ext uri="{9D8B030D-6E8A-4147-A177-3AD203B41FA5}">
                      <a16:colId xmlns:a16="http://schemas.microsoft.com/office/drawing/2014/main" val="2041093809"/>
                    </a:ext>
                  </a:extLst>
                </a:gridCol>
              </a:tblGrid>
              <a:tr h="64228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4180" marR="84180" marT="42090" marB="4209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4180" marR="84180" marT="42090" marB="4209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4180" marR="84180" marT="42090" marB="4209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0608082"/>
                  </a:ext>
                </a:extLst>
              </a:tr>
              <a:tr h="64228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4180" marR="84180" marT="42090" marB="4209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4180" marR="84180" marT="42090" marB="4209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4180" marR="84180" marT="42090" marB="4209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7536604"/>
                  </a:ext>
                </a:extLst>
              </a:tr>
              <a:tr h="64228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4180" marR="84180" marT="42090" marB="4209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4180" marR="84180" marT="42090" marB="4209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4180" marR="84180" marT="42090" marB="4209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7882928"/>
                  </a:ext>
                </a:extLst>
              </a:tr>
            </a:tbl>
          </a:graphicData>
        </a:graphic>
      </p:graphicFrame>
      <p:sp>
        <p:nvSpPr>
          <p:cNvPr id="6" name="矩形 5"/>
          <p:cNvSpPr/>
          <p:nvPr/>
        </p:nvSpPr>
        <p:spPr>
          <a:xfrm>
            <a:off x="1409666" y="5295002"/>
            <a:ext cx="2356735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3200" b="1" dirty="0"/>
              <a:t>Pooled </a:t>
            </a:r>
          </a:p>
          <a:p>
            <a:pPr algn="ctr"/>
            <a:r>
              <a:rPr lang="en-US" altLang="zh-TW" sz="3200" b="1" dirty="0"/>
              <a:t>Feature Map</a:t>
            </a:r>
          </a:p>
        </p:txBody>
      </p:sp>
      <p:sp>
        <p:nvSpPr>
          <p:cNvPr id="7" name="矩形 6"/>
          <p:cNvSpPr/>
          <p:nvPr/>
        </p:nvSpPr>
        <p:spPr>
          <a:xfrm>
            <a:off x="3874713" y="3523566"/>
            <a:ext cx="188949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dirty="0"/>
              <a:t>Flattening</a:t>
            </a:r>
          </a:p>
        </p:txBody>
      </p:sp>
      <p:cxnSp>
        <p:nvCxnSpPr>
          <p:cNvPr id="8" name="直線單箭頭接點 7"/>
          <p:cNvCxnSpPr>
            <a:cxnSpLocks/>
          </p:cNvCxnSpPr>
          <p:nvPr/>
        </p:nvCxnSpPr>
        <p:spPr>
          <a:xfrm>
            <a:off x="3874713" y="4139119"/>
            <a:ext cx="1976728" cy="0"/>
          </a:xfrm>
          <a:prstGeom prst="straightConnector1">
            <a:avLst/>
          </a:prstGeom>
          <a:ln w="76200"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表格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1184780"/>
              </p:ext>
            </p:extLst>
          </p:nvPr>
        </p:nvGraphicFramePr>
        <p:xfrm>
          <a:off x="6129358" y="2234043"/>
          <a:ext cx="437306" cy="408150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7306">
                  <a:extLst>
                    <a:ext uri="{9D8B030D-6E8A-4147-A177-3AD203B41FA5}">
                      <a16:colId xmlns:a16="http://schemas.microsoft.com/office/drawing/2014/main" val="2444938978"/>
                    </a:ext>
                  </a:extLst>
                </a:gridCol>
              </a:tblGrid>
              <a:tr h="45350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6526" marR="66526" marT="33263" marB="33263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0608082"/>
                  </a:ext>
                </a:extLst>
              </a:tr>
              <a:tr h="45350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6526" marR="66526" marT="33263" marB="33263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7536604"/>
                  </a:ext>
                </a:extLst>
              </a:tr>
              <a:tr h="45350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6526" marR="66526" marT="33263" marB="33263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9230384"/>
                  </a:ext>
                </a:extLst>
              </a:tr>
              <a:tr h="45350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zh-TW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6526" marR="66526" marT="33263" marB="33263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2927654"/>
                  </a:ext>
                </a:extLst>
              </a:tr>
              <a:tr h="45350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zh-TW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6526" marR="66526" marT="33263" marB="33263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3308517"/>
                  </a:ext>
                </a:extLst>
              </a:tr>
              <a:tr h="45350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6526" marR="66526" marT="33263" marB="33263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6077469"/>
                  </a:ext>
                </a:extLst>
              </a:tr>
              <a:tr h="45350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6526" marR="66526" marT="33263" marB="33263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5368212"/>
                  </a:ext>
                </a:extLst>
              </a:tr>
              <a:tr h="45350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zh-TW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6526" marR="66526" marT="33263" marB="33263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7473562"/>
                  </a:ext>
                </a:extLst>
              </a:tr>
              <a:tr h="45350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6526" marR="66526" marT="33263" marB="33263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221893"/>
                  </a:ext>
                </a:extLst>
              </a:tr>
            </a:tbl>
          </a:graphicData>
        </a:graphic>
      </p:graphicFrame>
      <p:pic>
        <p:nvPicPr>
          <p:cNvPr id="14" name="圖片 13">
            <a:extLst>
              <a:ext uri="{FF2B5EF4-FFF2-40B4-BE49-F238E27FC236}">
                <a16:creationId xmlns:a16="http://schemas.microsoft.com/office/drawing/2014/main" id="{91CA0B26-A9DC-476F-8290-EDC8DD7F56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8999" y="2256449"/>
            <a:ext cx="4568664" cy="4036696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9C1FE2D8-CCA3-4E36-AD41-BF8548EDBE16}"/>
              </a:ext>
            </a:extLst>
          </p:cNvPr>
          <p:cNvSpPr/>
          <p:nvPr/>
        </p:nvSpPr>
        <p:spPr>
          <a:xfrm>
            <a:off x="14813" y="6550223"/>
            <a:ext cx="320831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>
                <a:solidFill>
                  <a:srgbClr val="D4D4D4"/>
                </a:solidFill>
              </a:rPr>
              <a:t>https://alexlenail.me/NN-SVG/index.html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E5B96194-FC76-46DF-8024-7365B709967C}"/>
              </a:ext>
            </a:extLst>
          </p:cNvPr>
          <p:cNvSpPr/>
          <p:nvPr/>
        </p:nvSpPr>
        <p:spPr>
          <a:xfrm>
            <a:off x="7479961" y="6262443"/>
            <a:ext cx="289932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dirty="0"/>
              <a:t>Neural Network</a:t>
            </a:r>
          </a:p>
        </p:txBody>
      </p:sp>
    </p:spTree>
    <p:extLst>
      <p:ext uri="{BB962C8B-B14F-4D97-AF65-F5344CB8AC3E}">
        <p14:creationId xmlns:p14="http://schemas.microsoft.com/office/powerpoint/2010/main" val="1927190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082A4CC9-C32F-45CB-8915-AB82778FE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5400" b="1" dirty="0">
                <a:latin typeface="Calibri" panose="020F0502020204030204" pitchFamily="34" charset="0"/>
                <a:ea typeface="標楷體" panose="03000509000000000000" pitchFamily="65" charset="-120"/>
                <a:cs typeface="Calibri" panose="020F0502020204030204" pitchFamily="34" charset="0"/>
              </a:rPr>
              <a:t>Outline</a:t>
            </a:r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F6371B6F-34C1-4235-AB7E-768E6EF9BF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7447"/>
            <a:ext cx="10515600" cy="4574048"/>
          </a:xfrm>
        </p:spPr>
        <p:txBody>
          <a:bodyPr>
            <a:normAutofit lnSpcReduction="10000"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TW" sz="4000" dirty="0">
                <a:ea typeface="標楷體" panose="03000509000000000000" pitchFamily="65" charset="-120"/>
                <a:cs typeface="Times New Roman" panose="02020603050405020304" pitchFamily="18" charset="0"/>
              </a:rPr>
              <a:t>Convolutional Neural Network (CNN)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TW" sz="4000" dirty="0">
                <a:ea typeface="標楷體" panose="03000509000000000000" pitchFamily="65" charset="-120"/>
                <a:cs typeface="Times New Roman" panose="02020603050405020304" pitchFamily="18" charset="0"/>
              </a:rPr>
              <a:t>Artwork Style Transfer: Overview</a:t>
            </a:r>
          </a:p>
          <a:p>
            <a:pPr marL="285750" indent="-285750">
              <a:lnSpc>
                <a:spcPct val="120000"/>
              </a:lnSpc>
            </a:pPr>
            <a:r>
              <a:rPr lang="en-US" altLang="zh-TW" sz="4000" dirty="0">
                <a:ea typeface="標楷體" panose="03000509000000000000" pitchFamily="65" charset="-120"/>
                <a:cs typeface="Times New Roman" panose="02020603050405020304" pitchFamily="18" charset="0"/>
              </a:rPr>
              <a:t>Artwork Style Transfer: Implementation</a:t>
            </a: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TW" sz="3600" dirty="0"/>
              <a:t>Fei-Fei Li’s </a:t>
            </a:r>
            <a:r>
              <a:rPr lang="en-US" altLang="zh-TW" sz="3600" dirty="0">
                <a:ea typeface="標楷體" panose="03000509000000000000" pitchFamily="65" charset="-120"/>
                <a:cs typeface="Times New Roman" panose="02020603050405020304" pitchFamily="18" charset="0"/>
              </a:rPr>
              <a:t>Work</a:t>
            </a:r>
            <a:endParaRPr lang="en-US" altLang="zh-TW" sz="3600" dirty="0"/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TW" sz="3600" dirty="0">
                <a:ea typeface="標楷體" panose="03000509000000000000" pitchFamily="65" charset="-120"/>
                <a:cs typeface="Times New Roman" panose="02020603050405020304" pitchFamily="18" charset="0"/>
              </a:rPr>
              <a:t>Ours Proposal</a:t>
            </a:r>
            <a:endParaRPr lang="en-US" altLang="zh-TW" sz="3200" dirty="0"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TW" sz="4000" dirty="0">
                <a:ea typeface="標楷體" panose="03000509000000000000" pitchFamily="65" charset="-120"/>
                <a:cs typeface="Times New Roman" panose="02020603050405020304" pitchFamily="18" charset="0"/>
              </a:rPr>
              <a:t>Showcases and Future Applications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>
          <a:xfrm>
            <a:off x="9197890" y="6492875"/>
            <a:ext cx="2743200" cy="365125"/>
          </a:xfrm>
        </p:spPr>
        <p:txBody>
          <a:bodyPr/>
          <a:lstStyle/>
          <a:p>
            <a:fld id="{8E9D419F-909D-442D-A7FC-67A1D9C6304F}" type="slidenum">
              <a:rPr lang="zh-TW" altLang="en-US" smtClean="0"/>
              <a:pPr/>
              <a:t>2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385278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1"/>
          <p:cNvSpPr txBox="1">
            <a:spLocks/>
          </p:cNvSpPr>
          <p:nvPr/>
        </p:nvSpPr>
        <p:spPr>
          <a:xfrm>
            <a:off x="0" y="2076648"/>
            <a:ext cx="12192000" cy="177624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sz="6600" b="1" dirty="0">
                <a:latin typeface="+mn-lt"/>
                <a:ea typeface="標楷體" panose="03000509000000000000" pitchFamily="65" charset="-120"/>
                <a:cs typeface="Times New Roman" panose="02020603050405020304" pitchFamily="18" charset="0"/>
              </a:rPr>
              <a:t>Artwork</a:t>
            </a:r>
          </a:p>
          <a:p>
            <a:pPr algn="ctr"/>
            <a:r>
              <a:rPr lang="en-US" altLang="zh-TW" sz="6600" b="1" dirty="0">
                <a:latin typeface="+mn-lt"/>
                <a:ea typeface="標楷體" panose="03000509000000000000" pitchFamily="65" charset="-120"/>
                <a:cs typeface="Times New Roman" panose="02020603050405020304" pitchFamily="18" charset="0"/>
              </a:rPr>
              <a:t>Style Transfer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>
          <a:xfrm>
            <a:off x="9197890" y="6492875"/>
            <a:ext cx="2743200" cy="365125"/>
          </a:xfrm>
        </p:spPr>
        <p:txBody>
          <a:bodyPr/>
          <a:lstStyle/>
          <a:p>
            <a:fld id="{8E9D419F-909D-442D-A7FC-67A1D9C6304F}" type="slidenum">
              <a:rPr lang="zh-TW" altLang="en-US" smtClean="0"/>
              <a:pPr/>
              <a:t>20</a:t>
            </a:fld>
            <a:endParaRPr lang="zh-TW" altLang="en-US" dirty="0"/>
          </a:p>
        </p:txBody>
      </p:sp>
      <p:sp>
        <p:nvSpPr>
          <p:cNvPr id="9" name="矩形 8"/>
          <p:cNvSpPr/>
          <p:nvPr/>
        </p:nvSpPr>
        <p:spPr>
          <a:xfrm>
            <a:off x="0" y="6335618"/>
            <a:ext cx="480464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>
                <a:solidFill>
                  <a:srgbClr val="D4D4D4"/>
                </a:solidFill>
              </a:rPr>
              <a:t>https://philm.en.uptodown.com/android</a:t>
            </a:r>
          </a:p>
          <a:p>
            <a:r>
              <a:rPr lang="en-US" altLang="zh-TW" sz="1400" dirty="0">
                <a:solidFill>
                  <a:srgbClr val="D4D4D4"/>
                </a:solidFill>
              </a:rPr>
              <a:t>https://play.google.com/store/apps/details?id=fr.monoqle.looq</a:t>
            </a:r>
          </a:p>
        </p:txBody>
      </p:sp>
      <p:pic>
        <p:nvPicPr>
          <p:cNvPr id="1026" name="Picture 2" descr="philm%ef%bc%8d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0156" y="1885651"/>
            <a:ext cx="3483451" cy="1898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83E4F8EA-DC2B-48D7-AD10-46DBFF794C5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073" y="1006047"/>
            <a:ext cx="606056" cy="606056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69EF5109-A5B9-4CCE-9402-1596B94D88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073" y="1928011"/>
            <a:ext cx="1991834" cy="3979152"/>
          </a:xfrm>
          <a:prstGeom prst="rect">
            <a:avLst/>
          </a:prstGeom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DEA5F76E-CFBE-438D-9172-191F4C46D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1754" y="4106717"/>
            <a:ext cx="1800446" cy="1800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612F8ABE-38A0-4D35-80BB-D9736AF6114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21189" y="4043893"/>
            <a:ext cx="3894346" cy="1898085"/>
          </a:xfrm>
          <a:prstGeom prst="rect">
            <a:avLst/>
          </a:prstGeom>
        </p:spPr>
      </p:pic>
      <p:pic>
        <p:nvPicPr>
          <p:cNvPr id="2058" name="Picture 10" descr="超過一百種即時藝術濾鏡! 三百好評《 Philm 》一鍵拍出奇幻次元效果! - 流動日報">
            <a:extLst>
              <a:ext uri="{FF2B5EF4-FFF2-40B4-BE49-F238E27FC236}">
                <a16:creationId xmlns:a16="http://schemas.microsoft.com/office/drawing/2014/main" id="{852B8EC5-0848-4F37-840E-29D6F7F6E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6904" y="792347"/>
            <a:ext cx="800986" cy="800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內容版面配置區 2">
            <a:extLst>
              <a:ext uri="{FF2B5EF4-FFF2-40B4-BE49-F238E27FC236}">
                <a16:creationId xmlns:a16="http://schemas.microsoft.com/office/drawing/2014/main" id="{D4E067BF-E506-4B4B-A46C-E9DDF9904E74}"/>
              </a:ext>
            </a:extLst>
          </p:cNvPr>
          <p:cNvSpPr txBox="1">
            <a:spLocks/>
          </p:cNvSpPr>
          <p:nvPr/>
        </p:nvSpPr>
        <p:spPr>
          <a:xfrm>
            <a:off x="1414129" y="1078767"/>
            <a:ext cx="1301152" cy="6060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 2" pitchFamily="18" charset="2"/>
              <a:buChar char="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 typeface="Wingdings 2" pitchFamily="18" charset="2"/>
              <a:buNone/>
            </a:pPr>
            <a:r>
              <a:rPr lang="en-US" altLang="zh-TW" sz="3200" b="1" dirty="0" err="1">
                <a:ea typeface="標楷體" panose="03000509000000000000" pitchFamily="65" charset="-120"/>
                <a:cs typeface="Times New Roman" panose="02020603050405020304" pitchFamily="18" charset="0"/>
              </a:rPr>
              <a:t>Looq</a:t>
            </a:r>
            <a:endParaRPr lang="zh-TW" altLang="en-US" sz="3200" b="1" dirty="0"/>
          </a:p>
        </p:txBody>
      </p:sp>
      <p:sp>
        <p:nvSpPr>
          <p:cNvPr id="23" name="內容版面配置區 2">
            <a:extLst>
              <a:ext uri="{FF2B5EF4-FFF2-40B4-BE49-F238E27FC236}">
                <a16:creationId xmlns:a16="http://schemas.microsoft.com/office/drawing/2014/main" id="{3343B763-4271-49A2-840D-419B33A9144F}"/>
              </a:ext>
            </a:extLst>
          </p:cNvPr>
          <p:cNvSpPr txBox="1">
            <a:spLocks/>
          </p:cNvSpPr>
          <p:nvPr/>
        </p:nvSpPr>
        <p:spPr>
          <a:xfrm>
            <a:off x="9205836" y="1004285"/>
            <a:ext cx="1301152" cy="6060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 2" pitchFamily="18" charset="2"/>
              <a:buChar char="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 typeface="Wingdings 2" pitchFamily="18" charset="2"/>
              <a:buNone/>
            </a:pPr>
            <a:r>
              <a:rPr lang="en-US" altLang="zh-TW" sz="3200" b="1" dirty="0" err="1">
                <a:ea typeface="標楷體" panose="03000509000000000000" pitchFamily="65" charset="-120"/>
                <a:cs typeface="Times New Roman" panose="02020603050405020304" pitchFamily="18" charset="0"/>
              </a:rPr>
              <a:t>Philm</a:t>
            </a:r>
            <a:endParaRPr lang="zh-TW" altLang="en-US" sz="3200" b="1" dirty="0"/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F8CF03B0-1095-4F58-BC5B-02C91D8253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4047" y="4355193"/>
            <a:ext cx="1551970" cy="1551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45182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內容版面配置區 2"/>
          <p:cNvSpPr txBox="1">
            <a:spLocks/>
          </p:cNvSpPr>
          <p:nvPr/>
        </p:nvSpPr>
        <p:spPr>
          <a:xfrm>
            <a:off x="8855867" y="2067098"/>
            <a:ext cx="1781874" cy="663719"/>
          </a:xfrm>
          <a:prstGeom prst="rect">
            <a:avLst/>
          </a:prstGeom>
          <a:solidFill>
            <a:schemeClr val="bg1"/>
          </a:solidFill>
        </p:spPr>
        <p:txBody>
          <a:bodyPr vert="horz" lIns="0" tIns="10800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 2" pitchFamily="18" charset="2"/>
              <a:buChar char="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70000"/>
              </a:lnSpc>
              <a:spcBef>
                <a:spcPts val="0"/>
              </a:spcBef>
              <a:buFont typeface="Wingdings 2" pitchFamily="18" charset="2"/>
              <a:buNone/>
            </a:pPr>
            <a:r>
              <a:rPr lang="en-US" altLang="zh-TW" sz="2400" b="1" dirty="0">
                <a:ea typeface="標楷體" panose="03000509000000000000" pitchFamily="65" charset="-120"/>
                <a:cs typeface="Times New Roman" panose="02020603050405020304" pitchFamily="18" charset="0"/>
              </a:rPr>
              <a:t>Ground Truth </a:t>
            </a:r>
          </a:p>
          <a:p>
            <a:pPr marL="0" indent="0" algn="ctr">
              <a:lnSpc>
                <a:spcPct val="70000"/>
              </a:lnSpc>
              <a:spcBef>
                <a:spcPts val="0"/>
              </a:spcBef>
              <a:buFont typeface="Wingdings 2" pitchFamily="18" charset="2"/>
              <a:buNone/>
            </a:pPr>
            <a:r>
              <a:rPr lang="en-US" altLang="zh-TW" sz="2400" b="1" dirty="0">
                <a:ea typeface="標楷體" panose="03000509000000000000" pitchFamily="65" charset="-120"/>
                <a:cs typeface="Times New Roman" panose="02020603050405020304" pitchFamily="18" charset="0"/>
              </a:rPr>
              <a:t>Style Image</a:t>
            </a:r>
            <a:endParaRPr lang="zh-TW" altLang="en-US" sz="2400" b="1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184238"/>
            <a:ext cx="10515600" cy="1026562"/>
          </a:xfrm>
        </p:spPr>
        <p:txBody>
          <a:bodyPr>
            <a:normAutofit/>
          </a:bodyPr>
          <a:lstStyle/>
          <a:p>
            <a:r>
              <a:rPr lang="en-US" altLang="zh-TW" sz="5400" b="1" dirty="0">
                <a:latin typeface="+mn-lt"/>
              </a:rPr>
              <a:t>Style Transfer Model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>
          <a:xfrm>
            <a:off x="11225048" y="6492875"/>
            <a:ext cx="716042" cy="365125"/>
          </a:xfrm>
        </p:spPr>
        <p:txBody>
          <a:bodyPr/>
          <a:lstStyle/>
          <a:p>
            <a:fld id="{8E9D419F-909D-442D-A7FC-67A1D9C6304F}" type="slidenum">
              <a:rPr lang="zh-TW" altLang="en-US" smtClean="0"/>
              <a:pPr/>
              <a:t>21</a:t>
            </a:fld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225" y="2973333"/>
            <a:ext cx="1240054" cy="1846302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0389" y="1795513"/>
            <a:ext cx="1446561" cy="971262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3263" y="2973333"/>
            <a:ext cx="1238372" cy="1846302"/>
          </a:xfrm>
          <a:prstGeom prst="rect">
            <a:avLst/>
          </a:prstGeom>
        </p:spPr>
      </p:pic>
      <p:sp>
        <p:nvSpPr>
          <p:cNvPr id="10" name="圓角矩形 9"/>
          <p:cNvSpPr/>
          <p:nvPr/>
        </p:nvSpPr>
        <p:spPr>
          <a:xfrm>
            <a:off x="3015330" y="3310696"/>
            <a:ext cx="1507683" cy="11715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b="1" dirty="0"/>
              <a:t>Transfer Network</a:t>
            </a:r>
            <a:endParaRPr lang="zh-TW" altLang="en-US" sz="2000" b="1" dirty="0"/>
          </a:p>
        </p:txBody>
      </p:sp>
      <p:cxnSp>
        <p:nvCxnSpPr>
          <p:cNvPr id="11" name="直線單箭頭接點 10"/>
          <p:cNvCxnSpPr/>
          <p:nvPr/>
        </p:nvCxnSpPr>
        <p:spPr>
          <a:xfrm>
            <a:off x="2280207" y="3896484"/>
            <a:ext cx="695391" cy="0"/>
          </a:xfrm>
          <a:prstGeom prst="straightConnector1">
            <a:avLst/>
          </a:prstGeom>
          <a:ln w="76200"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/>
          <p:cNvCxnSpPr/>
          <p:nvPr/>
        </p:nvCxnSpPr>
        <p:spPr>
          <a:xfrm>
            <a:off x="4576411" y="3896484"/>
            <a:ext cx="695391" cy="0"/>
          </a:xfrm>
          <a:prstGeom prst="straightConnector1">
            <a:avLst/>
          </a:prstGeom>
          <a:ln w="76200"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圓角矩形 20"/>
          <p:cNvSpPr/>
          <p:nvPr/>
        </p:nvSpPr>
        <p:spPr>
          <a:xfrm>
            <a:off x="7339267" y="3310696"/>
            <a:ext cx="1507683" cy="11715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b="1" dirty="0"/>
              <a:t>Predict Network</a:t>
            </a:r>
            <a:endParaRPr lang="zh-TW" altLang="en-US" sz="2000" b="1" dirty="0"/>
          </a:p>
        </p:txBody>
      </p:sp>
      <p:cxnSp>
        <p:nvCxnSpPr>
          <p:cNvPr id="22" name="直線單箭頭接點 21"/>
          <p:cNvCxnSpPr/>
          <p:nvPr/>
        </p:nvCxnSpPr>
        <p:spPr>
          <a:xfrm>
            <a:off x="6612754" y="3896484"/>
            <a:ext cx="695391" cy="0"/>
          </a:xfrm>
          <a:prstGeom prst="straightConnector1">
            <a:avLst/>
          </a:prstGeom>
          <a:ln w="76200"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/>
          <p:cNvCxnSpPr/>
          <p:nvPr/>
        </p:nvCxnSpPr>
        <p:spPr>
          <a:xfrm>
            <a:off x="8950457" y="3896484"/>
            <a:ext cx="695391" cy="0"/>
          </a:xfrm>
          <a:prstGeom prst="straightConnector1">
            <a:avLst/>
          </a:prstGeom>
          <a:ln w="76200"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/>
          <p:cNvCxnSpPr/>
          <p:nvPr/>
        </p:nvCxnSpPr>
        <p:spPr>
          <a:xfrm>
            <a:off x="8093108" y="2792710"/>
            <a:ext cx="8308" cy="506414"/>
          </a:xfrm>
          <a:prstGeom prst="straightConnector1">
            <a:avLst/>
          </a:prstGeom>
          <a:ln w="76200"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內容版面配置區 2"/>
          <p:cNvSpPr>
            <a:spLocks noGrp="1"/>
          </p:cNvSpPr>
          <p:nvPr>
            <p:ph idx="1"/>
          </p:nvPr>
        </p:nvSpPr>
        <p:spPr>
          <a:xfrm>
            <a:off x="9598483" y="3670629"/>
            <a:ext cx="2015449" cy="407288"/>
          </a:xfrm>
        </p:spPr>
        <p:txBody>
          <a:bodyPr bIns="0" anchor="ctr">
            <a:noAutofit/>
          </a:bodyPr>
          <a:lstStyle/>
          <a:p>
            <a:pPr marL="0" indent="0" algn="ctr">
              <a:spcBef>
                <a:spcPts val="0"/>
              </a:spcBef>
              <a:buNone/>
            </a:pPr>
            <a:r>
              <a:rPr lang="en-US" altLang="zh-TW" sz="2400" b="1" dirty="0">
                <a:ea typeface="標楷體" panose="03000509000000000000" pitchFamily="65" charset="-120"/>
                <a:cs typeface="Times New Roman" panose="02020603050405020304" pitchFamily="18" charset="0"/>
              </a:rPr>
              <a:t>Loss Function</a:t>
            </a:r>
            <a:endParaRPr lang="zh-TW" altLang="en-US" sz="2400" b="1" dirty="0"/>
          </a:p>
        </p:txBody>
      </p:sp>
      <p:sp>
        <p:nvSpPr>
          <p:cNvPr id="35" name="內容版面配置區 2"/>
          <p:cNvSpPr txBox="1">
            <a:spLocks/>
          </p:cNvSpPr>
          <p:nvPr/>
        </p:nvSpPr>
        <p:spPr>
          <a:xfrm>
            <a:off x="4677396" y="4913581"/>
            <a:ext cx="2550106" cy="4654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 2" pitchFamily="18" charset="2"/>
              <a:buChar char="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 2" pitchFamily="18" charset="2"/>
              <a:buNone/>
            </a:pPr>
            <a:r>
              <a:rPr lang="en-US" altLang="zh-TW" sz="2400" b="1" dirty="0">
                <a:ea typeface="標楷體" panose="03000509000000000000" pitchFamily="65" charset="-120"/>
                <a:cs typeface="Times New Roman" panose="02020603050405020304" pitchFamily="18" charset="0"/>
              </a:rPr>
              <a:t>Generated Image</a:t>
            </a:r>
            <a:endParaRPr lang="zh-TW" altLang="en-US" sz="2400" b="1" dirty="0"/>
          </a:p>
        </p:txBody>
      </p:sp>
      <p:sp>
        <p:nvSpPr>
          <p:cNvPr id="36" name="內容版面配置區 2"/>
          <p:cNvSpPr txBox="1">
            <a:spLocks/>
          </p:cNvSpPr>
          <p:nvPr/>
        </p:nvSpPr>
        <p:spPr>
          <a:xfrm>
            <a:off x="523963" y="4957377"/>
            <a:ext cx="2170577" cy="74281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 2" pitchFamily="18" charset="2"/>
              <a:buChar char="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 typeface="Wingdings 2" pitchFamily="18" charset="2"/>
              <a:buNone/>
            </a:pPr>
            <a:r>
              <a:rPr lang="en-US" altLang="zh-TW" sz="2400" b="1" dirty="0">
                <a:ea typeface="標楷體" panose="03000509000000000000" pitchFamily="65" charset="-120"/>
                <a:cs typeface="Times New Roman" panose="02020603050405020304" pitchFamily="18" charset="0"/>
              </a:rPr>
              <a:t>Ground Truth </a:t>
            </a:r>
          </a:p>
          <a:p>
            <a:pPr marL="0" indent="0" algn="ctr">
              <a:spcBef>
                <a:spcPts val="0"/>
              </a:spcBef>
              <a:buFont typeface="Wingdings 2" pitchFamily="18" charset="2"/>
              <a:buNone/>
            </a:pPr>
            <a:r>
              <a:rPr lang="en-US" altLang="zh-TW" sz="2400" b="1" dirty="0">
                <a:ea typeface="標楷體" panose="03000509000000000000" pitchFamily="65" charset="-120"/>
                <a:cs typeface="Times New Roman" panose="02020603050405020304" pitchFamily="18" charset="0"/>
              </a:rPr>
              <a:t>Content Image</a:t>
            </a:r>
            <a:endParaRPr lang="zh-TW" altLang="en-US" sz="2400" b="1" dirty="0"/>
          </a:p>
        </p:txBody>
      </p:sp>
      <p:cxnSp>
        <p:nvCxnSpPr>
          <p:cNvPr id="9" name="肘形接點 8"/>
          <p:cNvCxnSpPr/>
          <p:nvPr/>
        </p:nvCxnSpPr>
        <p:spPr>
          <a:xfrm rot="16200000" flipV="1">
            <a:off x="7086550" y="-6684"/>
            <a:ext cx="265342" cy="6900099"/>
          </a:xfrm>
          <a:prstGeom prst="bentConnector3">
            <a:avLst>
              <a:gd name="adj1" fmla="val 796156"/>
            </a:avLst>
          </a:prstGeom>
          <a:ln w="76200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接點: 肘形 7">
            <a:extLst>
              <a:ext uri="{FF2B5EF4-FFF2-40B4-BE49-F238E27FC236}">
                <a16:creationId xmlns:a16="http://schemas.microsoft.com/office/drawing/2014/main" id="{B24D3551-4CF9-47B5-8A84-A54F8DBE463F}"/>
              </a:ext>
            </a:extLst>
          </p:cNvPr>
          <p:cNvCxnSpPr>
            <a:stCxn id="36" idx="2"/>
            <a:endCxn id="21" idx="2"/>
          </p:cNvCxnSpPr>
          <p:nvPr/>
        </p:nvCxnSpPr>
        <p:spPr>
          <a:xfrm rot="5400000" flipH="1" flipV="1">
            <a:off x="4242220" y="1849303"/>
            <a:ext cx="1217920" cy="6483857"/>
          </a:xfrm>
          <a:prstGeom prst="bentConnector3">
            <a:avLst>
              <a:gd name="adj1" fmla="val -18770"/>
            </a:avLst>
          </a:prstGeom>
          <a:ln w="76200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65748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內容版面配置區 2"/>
          <p:cNvSpPr txBox="1">
            <a:spLocks/>
          </p:cNvSpPr>
          <p:nvPr/>
        </p:nvSpPr>
        <p:spPr>
          <a:xfrm>
            <a:off x="8855867" y="2067098"/>
            <a:ext cx="1781874" cy="663719"/>
          </a:xfrm>
          <a:prstGeom prst="rect">
            <a:avLst/>
          </a:prstGeom>
          <a:solidFill>
            <a:schemeClr val="bg1"/>
          </a:solidFill>
        </p:spPr>
        <p:txBody>
          <a:bodyPr vert="horz" lIns="0" tIns="10800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 2" pitchFamily="18" charset="2"/>
              <a:buChar char="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70000"/>
              </a:lnSpc>
              <a:spcBef>
                <a:spcPts val="0"/>
              </a:spcBef>
              <a:buFont typeface="Wingdings 2" pitchFamily="18" charset="2"/>
              <a:buNone/>
            </a:pPr>
            <a:r>
              <a:rPr lang="en-US" altLang="zh-TW" sz="2400" b="1" dirty="0">
                <a:ea typeface="標楷體" panose="03000509000000000000" pitchFamily="65" charset="-120"/>
                <a:cs typeface="Times New Roman" panose="02020603050405020304" pitchFamily="18" charset="0"/>
              </a:rPr>
              <a:t>Ground Truth </a:t>
            </a:r>
          </a:p>
          <a:p>
            <a:pPr marL="0" indent="0" algn="ctr">
              <a:lnSpc>
                <a:spcPct val="70000"/>
              </a:lnSpc>
              <a:spcBef>
                <a:spcPts val="0"/>
              </a:spcBef>
              <a:buFont typeface="Wingdings 2" pitchFamily="18" charset="2"/>
              <a:buNone/>
            </a:pPr>
            <a:r>
              <a:rPr lang="en-US" altLang="zh-TW" sz="2400" b="1" dirty="0">
                <a:ea typeface="標楷體" panose="03000509000000000000" pitchFamily="65" charset="-120"/>
                <a:cs typeface="Times New Roman" panose="02020603050405020304" pitchFamily="18" charset="0"/>
              </a:rPr>
              <a:t>Style Image</a:t>
            </a:r>
            <a:endParaRPr lang="zh-TW" altLang="en-US" sz="2400" b="1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184238"/>
            <a:ext cx="10515600" cy="1026562"/>
          </a:xfrm>
        </p:spPr>
        <p:txBody>
          <a:bodyPr>
            <a:normAutofit/>
          </a:bodyPr>
          <a:lstStyle/>
          <a:p>
            <a:r>
              <a:rPr lang="en-US" altLang="zh-TW" sz="5400" b="1" dirty="0">
                <a:latin typeface="+mn-lt"/>
              </a:rPr>
              <a:t>Style Transfer Model</a:t>
            </a:r>
            <a:r>
              <a:rPr lang="zh-TW" altLang="en-US" sz="5400" b="1" dirty="0">
                <a:latin typeface="+mn-lt"/>
              </a:rPr>
              <a:t> </a:t>
            </a:r>
            <a:endParaRPr lang="en-US" altLang="zh-TW" sz="5400" b="1" dirty="0">
              <a:latin typeface="+mn-lt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>
          <a:xfrm>
            <a:off x="11225048" y="6492875"/>
            <a:ext cx="716042" cy="365125"/>
          </a:xfrm>
        </p:spPr>
        <p:txBody>
          <a:bodyPr/>
          <a:lstStyle/>
          <a:p>
            <a:fld id="{8E9D419F-909D-442D-A7FC-67A1D9C6304F}" type="slidenum">
              <a:rPr lang="zh-TW" altLang="en-US" smtClean="0"/>
              <a:pPr/>
              <a:t>22</a:t>
            </a:fld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225" y="2973333"/>
            <a:ext cx="1240054" cy="1846302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0389" y="1795513"/>
            <a:ext cx="1446561" cy="971262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3263" y="2973333"/>
            <a:ext cx="1238372" cy="1846302"/>
          </a:xfrm>
          <a:prstGeom prst="rect">
            <a:avLst/>
          </a:prstGeom>
        </p:spPr>
      </p:pic>
      <p:sp>
        <p:nvSpPr>
          <p:cNvPr id="10" name="圓角矩形 9"/>
          <p:cNvSpPr/>
          <p:nvPr/>
        </p:nvSpPr>
        <p:spPr>
          <a:xfrm>
            <a:off x="3015330" y="3310696"/>
            <a:ext cx="1507683" cy="1171576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b="1" dirty="0">
                <a:solidFill>
                  <a:schemeClr val="tx1"/>
                </a:solidFill>
              </a:rPr>
              <a:t>Transfer Network</a:t>
            </a:r>
            <a:endParaRPr lang="zh-TW" altLang="en-US" sz="2000" b="1" dirty="0">
              <a:solidFill>
                <a:schemeClr val="tx1"/>
              </a:solidFill>
            </a:endParaRPr>
          </a:p>
        </p:txBody>
      </p:sp>
      <p:cxnSp>
        <p:nvCxnSpPr>
          <p:cNvPr id="11" name="直線單箭頭接點 10"/>
          <p:cNvCxnSpPr/>
          <p:nvPr/>
        </p:nvCxnSpPr>
        <p:spPr>
          <a:xfrm>
            <a:off x="2280207" y="3896484"/>
            <a:ext cx="695391" cy="0"/>
          </a:xfrm>
          <a:prstGeom prst="straightConnector1">
            <a:avLst/>
          </a:prstGeom>
          <a:ln w="76200"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/>
          <p:cNvCxnSpPr/>
          <p:nvPr/>
        </p:nvCxnSpPr>
        <p:spPr>
          <a:xfrm>
            <a:off x="4576411" y="3896484"/>
            <a:ext cx="695391" cy="0"/>
          </a:xfrm>
          <a:prstGeom prst="straightConnector1">
            <a:avLst/>
          </a:prstGeom>
          <a:ln w="76200"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圓角矩形 20"/>
          <p:cNvSpPr/>
          <p:nvPr/>
        </p:nvSpPr>
        <p:spPr>
          <a:xfrm>
            <a:off x="7339267" y="3310696"/>
            <a:ext cx="1507683" cy="11715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b="1" dirty="0"/>
              <a:t>Predict Network</a:t>
            </a:r>
            <a:endParaRPr lang="zh-TW" altLang="en-US" sz="2000" b="1" dirty="0"/>
          </a:p>
        </p:txBody>
      </p:sp>
      <p:cxnSp>
        <p:nvCxnSpPr>
          <p:cNvPr id="22" name="直線單箭頭接點 21"/>
          <p:cNvCxnSpPr/>
          <p:nvPr/>
        </p:nvCxnSpPr>
        <p:spPr>
          <a:xfrm>
            <a:off x="6612754" y="3896484"/>
            <a:ext cx="695391" cy="0"/>
          </a:xfrm>
          <a:prstGeom prst="straightConnector1">
            <a:avLst/>
          </a:prstGeom>
          <a:ln w="76200"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/>
          <p:cNvCxnSpPr/>
          <p:nvPr/>
        </p:nvCxnSpPr>
        <p:spPr>
          <a:xfrm>
            <a:off x="8950457" y="3896484"/>
            <a:ext cx="695391" cy="0"/>
          </a:xfrm>
          <a:prstGeom prst="straightConnector1">
            <a:avLst/>
          </a:prstGeom>
          <a:ln w="76200"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/>
          <p:cNvCxnSpPr/>
          <p:nvPr/>
        </p:nvCxnSpPr>
        <p:spPr>
          <a:xfrm>
            <a:off x="8093108" y="2792710"/>
            <a:ext cx="8308" cy="506414"/>
          </a:xfrm>
          <a:prstGeom prst="straightConnector1">
            <a:avLst/>
          </a:prstGeom>
          <a:ln w="76200"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內容版面配置區 2"/>
          <p:cNvSpPr>
            <a:spLocks noGrp="1"/>
          </p:cNvSpPr>
          <p:nvPr>
            <p:ph idx="1"/>
          </p:nvPr>
        </p:nvSpPr>
        <p:spPr>
          <a:xfrm>
            <a:off x="9598483" y="3670629"/>
            <a:ext cx="2015449" cy="407288"/>
          </a:xfrm>
        </p:spPr>
        <p:txBody>
          <a:bodyPr bIns="0" anchor="ctr">
            <a:noAutofit/>
          </a:bodyPr>
          <a:lstStyle/>
          <a:p>
            <a:pPr marL="0" indent="0" algn="ctr">
              <a:spcBef>
                <a:spcPts val="0"/>
              </a:spcBef>
              <a:buNone/>
            </a:pPr>
            <a:r>
              <a:rPr lang="en-US" altLang="zh-TW" sz="2400" b="1" dirty="0">
                <a:ea typeface="標楷體" panose="03000509000000000000" pitchFamily="65" charset="-120"/>
                <a:cs typeface="Times New Roman" panose="02020603050405020304" pitchFamily="18" charset="0"/>
              </a:rPr>
              <a:t>Loss Function</a:t>
            </a:r>
            <a:endParaRPr lang="zh-TW" altLang="en-US" sz="2400" b="1" dirty="0"/>
          </a:p>
        </p:txBody>
      </p:sp>
      <p:sp>
        <p:nvSpPr>
          <p:cNvPr id="35" name="內容版面配置區 2"/>
          <p:cNvSpPr txBox="1">
            <a:spLocks/>
          </p:cNvSpPr>
          <p:nvPr/>
        </p:nvSpPr>
        <p:spPr>
          <a:xfrm>
            <a:off x="4677396" y="4913581"/>
            <a:ext cx="2550106" cy="4654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 2" pitchFamily="18" charset="2"/>
              <a:buChar char="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 2" pitchFamily="18" charset="2"/>
              <a:buNone/>
            </a:pPr>
            <a:r>
              <a:rPr lang="en-US" altLang="zh-TW" sz="2400" b="1" dirty="0">
                <a:ea typeface="標楷體" panose="03000509000000000000" pitchFamily="65" charset="-120"/>
                <a:cs typeface="Times New Roman" panose="02020603050405020304" pitchFamily="18" charset="0"/>
              </a:rPr>
              <a:t>Generated Image</a:t>
            </a:r>
            <a:endParaRPr lang="zh-TW" altLang="en-US" sz="2400" b="1" dirty="0"/>
          </a:p>
        </p:txBody>
      </p:sp>
      <p:sp>
        <p:nvSpPr>
          <p:cNvPr id="36" name="內容版面配置區 2"/>
          <p:cNvSpPr txBox="1">
            <a:spLocks/>
          </p:cNvSpPr>
          <p:nvPr/>
        </p:nvSpPr>
        <p:spPr>
          <a:xfrm>
            <a:off x="523963" y="4957377"/>
            <a:ext cx="2170577" cy="74281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 2" pitchFamily="18" charset="2"/>
              <a:buChar char="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 typeface="Wingdings 2" pitchFamily="18" charset="2"/>
              <a:buNone/>
            </a:pPr>
            <a:r>
              <a:rPr lang="en-US" altLang="zh-TW" sz="2400" b="1" dirty="0">
                <a:ea typeface="標楷體" panose="03000509000000000000" pitchFamily="65" charset="-120"/>
                <a:cs typeface="Times New Roman" panose="02020603050405020304" pitchFamily="18" charset="0"/>
              </a:rPr>
              <a:t>Ground Truth </a:t>
            </a:r>
          </a:p>
          <a:p>
            <a:pPr marL="0" indent="0" algn="ctr">
              <a:spcBef>
                <a:spcPts val="0"/>
              </a:spcBef>
              <a:buFont typeface="Wingdings 2" pitchFamily="18" charset="2"/>
              <a:buNone/>
            </a:pPr>
            <a:r>
              <a:rPr lang="en-US" altLang="zh-TW" sz="2400" b="1" dirty="0">
                <a:ea typeface="標楷體" panose="03000509000000000000" pitchFamily="65" charset="-120"/>
                <a:cs typeface="Times New Roman" panose="02020603050405020304" pitchFamily="18" charset="0"/>
              </a:rPr>
              <a:t>Content Image</a:t>
            </a:r>
            <a:endParaRPr lang="zh-TW" altLang="en-US" sz="2400" b="1" dirty="0"/>
          </a:p>
        </p:txBody>
      </p:sp>
      <p:cxnSp>
        <p:nvCxnSpPr>
          <p:cNvPr id="9" name="肘形接點 8"/>
          <p:cNvCxnSpPr/>
          <p:nvPr/>
        </p:nvCxnSpPr>
        <p:spPr>
          <a:xfrm rot="16200000" flipV="1">
            <a:off x="7086550" y="-6684"/>
            <a:ext cx="265342" cy="6900099"/>
          </a:xfrm>
          <a:prstGeom prst="bentConnector3">
            <a:avLst>
              <a:gd name="adj1" fmla="val 796156"/>
            </a:avLst>
          </a:prstGeom>
          <a:ln w="76200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接點: 肘形 7">
            <a:extLst>
              <a:ext uri="{FF2B5EF4-FFF2-40B4-BE49-F238E27FC236}">
                <a16:creationId xmlns:a16="http://schemas.microsoft.com/office/drawing/2014/main" id="{B24D3551-4CF9-47B5-8A84-A54F8DBE463F}"/>
              </a:ext>
            </a:extLst>
          </p:cNvPr>
          <p:cNvCxnSpPr>
            <a:stCxn id="36" idx="2"/>
            <a:endCxn id="21" idx="2"/>
          </p:cNvCxnSpPr>
          <p:nvPr/>
        </p:nvCxnSpPr>
        <p:spPr>
          <a:xfrm rot="5400000" flipH="1" flipV="1">
            <a:off x="4242220" y="1849303"/>
            <a:ext cx="1217920" cy="6483857"/>
          </a:xfrm>
          <a:prstGeom prst="bentConnector3">
            <a:avLst>
              <a:gd name="adj1" fmla="val -18770"/>
            </a:avLst>
          </a:prstGeom>
          <a:ln w="76200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圓角矩形 19"/>
          <p:cNvSpPr/>
          <p:nvPr/>
        </p:nvSpPr>
        <p:spPr>
          <a:xfrm>
            <a:off x="2849306" y="3174001"/>
            <a:ext cx="1828090" cy="1450038"/>
          </a:xfrm>
          <a:prstGeom prst="roundRect">
            <a:avLst/>
          </a:prstGeom>
          <a:noFill/>
          <a:ln w="762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9583307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Transfer Network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>
          <a:xfrm>
            <a:off x="9197890" y="6492875"/>
            <a:ext cx="2743200" cy="365125"/>
          </a:xfrm>
        </p:spPr>
        <p:txBody>
          <a:bodyPr/>
          <a:lstStyle/>
          <a:p>
            <a:fld id="{8E9D419F-909D-442D-A7FC-67A1D9C6304F}" type="slidenum">
              <a:rPr lang="zh-TW" altLang="en-US" smtClean="0"/>
              <a:pPr/>
              <a:t>23</a:t>
            </a:fld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14813" y="6550223"/>
            <a:ext cx="1139895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>
                <a:solidFill>
                  <a:srgbClr val="D4D4D4"/>
                </a:solidFill>
              </a:rPr>
              <a:t>https://www.semanticscholar.org/paper/SSeg-LSTM%3A-Semantic-Scene-Segmentation-for-Syed-Morris/b5e4abb8c1bebf7d531202e57e431c638dd1c4af</a:t>
            </a: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067" y="1460344"/>
            <a:ext cx="10434199" cy="4954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1655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內容版面配置區 2"/>
          <p:cNvSpPr txBox="1">
            <a:spLocks/>
          </p:cNvSpPr>
          <p:nvPr/>
        </p:nvSpPr>
        <p:spPr>
          <a:xfrm>
            <a:off x="8855867" y="2067098"/>
            <a:ext cx="1781874" cy="663719"/>
          </a:xfrm>
          <a:prstGeom prst="rect">
            <a:avLst/>
          </a:prstGeom>
          <a:solidFill>
            <a:schemeClr val="bg1"/>
          </a:solidFill>
        </p:spPr>
        <p:txBody>
          <a:bodyPr vert="horz" lIns="0" tIns="10800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 2" pitchFamily="18" charset="2"/>
              <a:buChar char="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70000"/>
              </a:lnSpc>
              <a:spcBef>
                <a:spcPts val="0"/>
              </a:spcBef>
              <a:buFont typeface="Wingdings 2" pitchFamily="18" charset="2"/>
              <a:buNone/>
            </a:pPr>
            <a:r>
              <a:rPr lang="en-US" altLang="zh-TW" sz="2400" b="1" dirty="0">
                <a:ea typeface="標楷體" panose="03000509000000000000" pitchFamily="65" charset="-120"/>
                <a:cs typeface="Times New Roman" panose="02020603050405020304" pitchFamily="18" charset="0"/>
              </a:rPr>
              <a:t>Ground Truth </a:t>
            </a:r>
          </a:p>
          <a:p>
            <a:pPr marL="0" indent="0" algn="ctr">
              <a:lnSpc>
                <a:spcPct val="70000"/>
              </a:lnSpc>
              <a:spcBef>
                <a:spcPts val="0"/>
              </a:spcBef>
              <a:buFont typeface="Wingdings 2" pitchFamily="18" charset="2"/>
              <a:buNone/>
            </a:pPr>
            <a:r>
              <a:rPr lang="en-US" altLang="zh-TW" sz="2400" b="1" dirty="0">
                <a:ea typeface="標楷體" panose="03000509000000000000" pitchFamily="65" charset="-120"/>
                <a:cs typeface="Times New Roman" panose="02020603050405020304" pitchFamily="18" charset="0"/>
              </a:rPr>
              <a:t>Style Image</a:t>
            </a:r>
            <a:endParaRPr lang="zh-TW" altLang="en-US" sz="2400" b="1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184238"/>
            <a:ext cx="10515600" cy="1026562"/>
          </a:xfrm>
        </p:spPr>
        <p:txBody>
          <a:bodyPr>
            <a:normAutofit/>
          </a:bodyPr>
          <a:lstStyle/>
          <a:p>
            <a:r>
              <a:rPr lang="en-US" altLang="zh-TW" sz="5400" b="1" dirty="0">
                <a:latin typeface="+mn-lt"/>
              </a:rPr>
              <a:t>Style Transfer Model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>
          <a:xfrm>
            <a:off x="11225048" y="6492875"/>
            <a:ext cx="716042" cy="365125"/>
          </a:xfrm>
        </p:spPr>
        <p:txBody>
          <a:bodyPr/>
          <a:lstStyle/>
          <a:p>
            <a:fld id="{8E9D419F-909D-442D-A7FC-67A1D9C6304F}" type="slidenum">
              <a:rPr lang="zh-TW" altLang="en-US" smtClean="0"/>
              <a:pPr/>
              <a:t>24</a:t>
            </a:fld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225" y="2973333"/>
            <a:ext cx="1240054" cy="1846302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0389" y="1795513"/>
            <a:ext cx="1446561" cy="971262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3263" y="2973333"/>
            <a:ext cx="1238372" cy="1846302"/>
          </a:xfrm>
          <a:prstGeom prst="rect">
            <a:avLst/>
          </a:prstGeom>
        </p:spPr>
      </p:pic>
      <p:sp>
        <p:nvSpPr>
          <p:cNvPr id="10" name="圓角矩形 9"/>
          <p:cNvSpPr/>
          <p:nvPr/>
        </p:nvSpPr>
        <p:spPr>
          <a:xfrm>
            <a:off x="3015330" y="3310696"/>
            <a:ext cx="1507683" cy="11715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b="1" dirty="0"/>
              <a:t>Transfer Network</a:t>
            </a:r>
            <a:endParaRPr lang="zh-TW" altLang="en-US" sz="2000" b="1" dirty="0"/>
          </a:p>
        </p:txBody>
      </p:sp>
      <p:cxnSp>
        <p:nvCxnSpPr>
          <p:cNvPr id="11" name="直線單箭頭接點 10"/>
          <p:cNvCxnSpPr/>
          <p:nvPr/>
        </p:nvCxnSpPr>
        <p:spPr>
          <a:xfrm>
            <a:off x="2280207" y="3896484"/>
            <a:ext cx="695391" cy="0"/>
          </a:xfrm>
          <a:prstGeom prst="straightConnector1">
            <a:avLst/>
          </a:prstGeom>
          <a:ln w="76200"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/>
          <p:cNvCxnSpPr/>
          <p:nvPr/>
        </p:nvCxnSpPr>
        <p:spPr>
          <a:xfrm>
            <a:off x="4576411" y="3896484"/>
            <a:ext cx="695391" cy="0"/>
          </a:xfrm>
          <a:prstGeom prst="straightConnector1">
            <a:avLst/>
          </a:prstGeom>
          <a:ln w="76200"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圓角矩形 20"/>
          <p:cNvSpPr/>
          <p:nvPr/>
        </p:nvSpPr>
        <p:spPr>
          <a:xfrm>
            <a:off x="7339267" y="3310696"/>
            <a:ext cx="1507683" cy="1171576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b="1" dirty="0">
                <a:solidFill>
                  <a:schemeClr val="tx1"/>
                </a:solidFill>
              </a:rPr>
              <a:t>Predict Network</a:t>
            </a:r>
            <a:endParaRPr lang="zh-TW" altLang="en-US" sz="2000" b="1" dirty="0">
              <a:solidFill>
                <a:schemeClr val="tx1"/>
              </a:solidFill>
            </a:endParaRPr>
          </a:p>
        </p:txBody>
      </p:sp>
      <p:cxnSp>
        <p:nvCxnSpPr>
          <p:cNvPr id="22" name="直線單箭頭接點 21"/>
          <p:cNvCxnSpPr/>
          <p:nvPr/>
        </p:nvCxnSpPr>
        <p:spPr>
          <a:xfrm>
            <a:off x="6612754" y="3896484"/>
            <a:ext cx="695391" cy="0"/>
          </a:xfrm>
          <a:prstGeom prst="straightConnector1">
            <a:avLst/>
          </a:prstGeom>
          <a:ln w="76200"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/>
          <p:cNvCxnSpPr/>
          <p:nvPr/>
        </p:nvCxnSpPr>
        <p:spPr>
          <a:xfrm>
            <a:off x="8950457" y="3896484"/>
            <a:ext cx="695391" cy="0"/>
          </a:xfrm>
          <a:prstGeom prst="straightConnector1">
            <a:avLst/>
          </a:prstGeom>
          <a:ln w="76200"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/>
          <p:cNvCxnSpPr/>
          <p:nvPr/>
        </p:nvCxnSpPr>
        <p:spPr>
          <a:xfrm>
            <a:off x="8093108" y="2792710"/>
            <a:ext cx="8308" cy="506414"/>
          </a:xfrm>
          <a:prstGeom prst="straightConnector1">
            <a:avLst/>
          </a:prstGeom>
          <a:ln w="76200"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內容版面配置區 2"/>
          <p:cNvSpPr>
            <a:spLocks noGrp="1"/>
          </p:cNvSpPr>
          <p:nvPr>
            <p:ph idx="1"/>
          </p:nvPr>
        </p:nvSpPr>
        <p:spPr>
          <a:xfrm>
            <a:off x="9598483" y="3670629"/>
            <a:ext cx="2015449" cy="407288"/>
          </a:xfrm>
        </p:spPr>
        <p:txBody>
          <a:bodyPr bIns="0" anchor="ctr">
            <a:noAutofit/>
          </a:bodyPr>
          <a:lstStyle/>
          <a:p>
            <a:pPr marL="0" indent="0" algn="ctr">
              <a:spcBef>
                <a:spcPts val="0"/>
              </a:spcBef>
              <a:buNone/>
            </a:pPr>
            <a:r>
              <a:rPr lang="en-US" altLang="zh-TW" sz="2400" b="1" dirty="0">
                <a:ea typeface="標楷體" panose="03000509000000000000" pitchFamily="65" charset="-120"/>
                <a:cs typeface="Times New Roman" panose="02020603050405020304" pitchFamily="18" charset="0"/>
              </a:rPr>
              <a:t>Loss Function</a:t>
            </a:r>
            <a:endParaRPr lang="zh-TW" altLang="en-US" sz="2400" b="1" dirty="0"/>
          </a:p>
        </p:txBody>
      </p:sp>
      <p:sp>
        <p:nvSpPr>
          <p:cNvPr id="35" name="內容版面配置區 2"/>
          <p:cNvSpPr txBox="1">
            <a:spLocks/>
          </p:cNvSpPr>
          <p:nvPr/>
        </p:nvSpPr>
        <p:spPr>
          <a:xfrm>
            <a:off x="4677396" y="4913581"/>
            <a:ext cx="2550106" cy="4654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 2" pitchFamily="18" charset="2"/>
              <a:buChar char="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 2" pitchFamily="18" charset="2"/>
              <a:buNone/>
            </a:pPr>
            <a:r>
              <a:rPr lang="en-US" altLang="zh-TW" sz="2400" b="1" dirty="0">
                <a:ea typeface="標楷體" panose="03000509000000000000" pitchFamily="65" charset="-120"/>
                <a:cs typeface="Times New Roman" panose="02020603050405020304" pitchFamily="18" charset="0"/>
              </a:rPr>
              <a:t>Generated Image</a:t>
            </a:r>
            <a:endParaRPr lang="zh-TW" altLang="en-US" sz="2400" b="1" dirty="0"/>
          </a:p>
        </p:txBody>
      </p:sp>
      <p:sp>
        <p:nvSpPr>
          <p:cNvPr id="36" name="內容版面配置區 2"/>
          <p:cNvSpPr txBox="1">
            <a:spLocks/>
          </p:cNvSpPr>
          <p:nvPr/>
        </p:nvSpPr>
        <p:spPr>
          <a:xfrm>
            <a:off x="523963" y="4957377"/>
            <a:ext cx="2170577" cy="74281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 2" pitchFamily="18" charset="2"/>
              <a:buChar char="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 typeface="Wingdings 2" pitchFamily="18" charset="2"/>
              <a:buNone/>
            </a:pPr>
            <a:r>
              <a:rPr lang="en-US" altLang="zh-TW" sz="2400" b="1" dirty="0">
                <a:ea typeface="標楷體" panose="03000509000000000000" pitchFamily="65" charset="-120"/>
                <a:cs typeface="Times New Roman" panose="02020603050405020304" pitchFamily="18" charset="0"/>
              </a:rPr>
              <a:t>Ground Truth </a:t>
            </a:r>
          </a:p>
          <a:p>
            <a:pPr marL="0" indent="0" algn="ctr">
              <a:spcBef>
                <a:spcPts val="0"/>
              </a:spcBef>
              <a:buFont typeface="Wingdings 2" pitchFamily="18" charset="2"/>
              <a:buNone/>
            </a:pPr>
            <a:r>
              <a:rPr lang="en-US" altLang="zh-TW" sz="2400" b="1" dirty="0">
                <a:ea typeface="標楷體" panose="03000509000000000000" pitchFamily="65" charset="-120"/>
                <a:cs typeface="Times New Roman" panose="02020603050405020304" pitchFamily="18" charset="0"/>
              </a:rPr>
              <a:t>Content Image</a:t>
            </a:r>
            <a:endParaRPr lang="zh-TW" altLang="en-US" sz="2400" b="1" dirty="0"/>
          </a:p>
        </p:txBody>
      </p:sp>
      <p:cxnSp>
        <p:nvCxnSpPr>
          <p:cNvPr id="9" name="肘形接點 8"/>
          <p:cNvCxnSpPr/>
          <p:nvPr/>
        </p:nvCxnSpPr>
        <p:spPr>
          <a:xfrm rot="16200000" flipV="1">
            <a:off x="7086550" y="-6684"/>
            <a:ext cx="265342" cy="6900099"/>
          </a:xfrm>
          <a:prstGeom prst="bentConnector3">
            <a:avLst>
              <a:gd name="adj1" fmla="val 796156"/>
            </a:avLst>
          </a:prstGeom>
          <a:ln w="76200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接點: 肘形 7">
            <a:extLst>
              <a:ext uri="{FF2B5EF4-FFF2-40B4-BE49-F238E27FC236}">
                <a16:creationId xmlns:a16="http://schemas.microsoft.com/office/drawing/2014/main" id="{B24D3551-4CF9-47B5-8A84-A54F8DBE463F}"/>
              </a:ext>
            </a:extLst>
          </p:cNvPr>
          <p:cNvCxnSpPr>
            <a:stCxn id="36" idx="2"/>
            <a:endCxn id="21" idx="2"/>
          </p:cNvCxnSpPr>
          <p:nvPr/>
        </p:nvCxnSpPr>
        <p:spPr>
          <a:xfrm rot="5400000" flipH="1" flipV="1">
            <a:off x="4242220" y="1849303"/>
            <a:ext cx="1217920" cy="6483857"/>
          </a:xfrm>
          <a:prstGeom prst="bentConnector3">
            <a:avLst>
              <a:gd name="adj1" fmla="val -18770"/>
            </a:avLst>
          </a:prstGeom>
          <a:ln w="76200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圓角矩形 19"/>
          <p:cNvSpPr/>
          <p:nvPr/>
        </p:nvSpPr>
        <p:spPr>
          <a:xfrm>
            <a:off x="7179063" y="3170650"/>
            <a:ext cx="1828090" cy="1450038"/>
          </a:xfrm>
          <a:prstGeom prst="roundRect">
            <a:avLst/>
          </a:prstGeom>
          <a:noFill/>
          <a:ln w="762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358702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Predict Network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3600" b="1" dirty="0">
                <a:solidFill>
                  <a:srgbClr val="0000FF"/>
                </a:solidFill>
              </a:rPr>
              <a:t>Predict network </a:t>
            </a:r>
            <a:r>
              <a:rPr lang="en-US" altLang="zh-TW" sz="3600" dirty="0"/>
              <a:t>is to calculate the difference between the image generated by the transfer network and the ground truth image.</a:t>
            </a:r>
            <a:endParaRPr lang="zh-TW" altLang="en-US" sz="36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pPr/>
              <a:t>25</a:t>
            </a:fld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14813" y="6550223"/>
            <a:ext cx="389997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>
                <a:solidFill>
                  <a:srgbClr val="D4D4D4"/>
                </a:solidFill>
              </a:rPr>
              <a:t> https://neurohive.io/en/popular-networks/vgg16/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9B2DE56F-207E-460A-A6CA-148FC15863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180" y="3272341"/>
            <a:ext cx="10805640" cy="2284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4691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1"/>
          <p:cNvSpPr txBox="1">
            <a:spLocks/>
          </p:cNvSpPr>
          <p:nvPr/>
        </p:nvSpPr>
        <p:spPr>
          <a:xfrm>
            <a:off x="258138" y="1701205"/>
            <a:ext cx="11682952" cy="349052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6200" b="1" dirty="0">
                <a:latin typeface="+mn-lt"/>
              </a:rPr>
              <a:t>Perceptual Losses for Real-Time Style Transfer and Super-Resolution</a:t>
            </a:r>
          </a:p>
          <a:p>
            <a:endParaRPr lang="en-US" altLang="zh-TW" sz="3200" b="1" dirty="0">
              <a:latin typeface="+mn-lt"/>
            </a:endParaRPr>
          </a:p>
          <a:p>
            <a:r>
              <a:rPr lang="en-US" altLang="zh-TW" sz="3200" b="1" dirty="0"/>
              <a:t>Johnson Justin, Alexandre </a:t>
            </a:r>
            <a:r>
              <a:rPr lang="en-US" altLang="zh-TW" sz="3200" b="1" dirty="0" err="1"/>
              <a:t>Alahi</a:t>
            </a:r>
            <a:r>
              <a:rPr lang="en-US" altLang="zh-TW" sz="3200" b="1" dirty="0"/>
              <a:t>, and </a:t>
            </a:r>
            <a:r>
              <a:rPr lang="en-US" altLang="zh-TW" sz="3200" b="1" dirty="0">
                <a:solidFill>
                  <a:srgbClr val="0000FF"/>
                </a:solidFill>
                <a:latin typeface="+mn-lt"/>
              </a:rPr>
              <a:t>Li </a:t>
            </a:r>
            <a:r>
              <a:rPr lang="en-US" altLang="zh-TW" sz="3200" b="1" dirty="0" err="1">
                <a:solidFill>
                  <a:srgbClr val="0000FF"/>
                </a:solidFill>
                <a:latin typeface="+mn-lt"/>
              </a:rPr>
              <a:t>Fei-Fei</a:t>
            </a:r>
            <a:r>
              <a:rPr lang="en-US" altLang="zh-TW" sz="3200" b="1" dirty="0"/>
              <a:t>. “Perceptual losses for real-time style transfer and super-resolution.” </a:t>
            </a:r>
            <a:r>
              <a:rPr lang="en-US" altLang="zh-TW" sz="3200" b="1" i="1" dirty="0"/>
              <a:t>European conference on computer vision</a:t>
            </a:r>
            <a:r>
              <a:rPr lang="en-US" altLang="zh-TW" sz="3200" b="1" dirty="0"/>
              <a:t>. Springer, Cham, 2016.</a:t>
            </a:r>
            <a:endParaRPr lang="zh-TW" altLang="en-US" sz="1400" b="1" dirty="0">
              <a:solidFill>
                <a:schemeClr val="accent1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>
          <a:xfrm>
            <a:off x="9197890" y="6492875"/>
            <a:ext cx="2743200" cy="365125"/>
          </a:xfrm>
        </p:spPr>
        <p:txBody>
          <a:bodyPr/>
          <a:lstStyle/>
          <a:p>
            <a:fld id="{8E9D419F-909D-442D-A7FC-67A1D9C6304F}" type="slidenum">
              <a:rPr lang="zh-TW" altLang="en-US" smtClean="0"/>
              <a:pPr/>
              <a:t>26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423134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63951" y="586764"/>
            <a:ext cx="11664098" cy="1325562"/>
          </a:xfrm>
        </p:spPr>
        <p:txBody>
          <a:bodyPr>
            <a:noAutofit/>
          </a:bodyPr>
          <a:lstStyle/>
          <a:p>
            <a:r>
              <a:rPr lang="en-US" altLang="zh-TW" dirty="0"/>
              <a:t>Perceptual Losses for Real-Time Style Transfer and Super-Resolution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63951" y="2408331"/>
            <a:ext cx="11318450" cy="3285459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3200" b="1" dirty="0">
                <a:ea typeface="標楷體" panose="03000509000000000000" pitchFamily="65" charset="-120"/>
                <a:cs typeface="Times New Roman" panose="02020603050405020304" pitchFamily="18" charset="0"/>
              </a:rPr>
              <a:t>Paper</a:t>
            </a:r>
          </a:p>
          <a:p>
            <a:pPr marL="0" indent="0">
              <a:buNone/>
            </a:pPr>
            <a:r>
              <a:rPr lang="en-US" altLang="zh-TW" dirty="0">
                <a:ea typeface="標楷體" panose="03000509000000000000" pitchFamily="65" charset="-120"/>
                <a:cs typeface="Times New Roman" panose="02020603050405020304" pitchFamily="18" charset="0"/>
              </a:rPr>
              <a:t>	</a:t>
            </a:r>
            <a:r>
              <a:rPr lang="en-US" altLang="zh-TW" dirty="0">
                <a:solidFill>
                  <a:srgbClr val="0000FF"/>
                </a:solidFill>
                <a:ea typeface="標楷體" panose="03000509000000000000" pitchFamily="65" charset="-12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https://arxiv.org/pdf/1603.08155.pdf</a:t>
            </a:r>
            <a:endParaRPr lang="en-US" altLang="zh-TW" dirty="0">
              <a:solidFill>
                <a:srgbClr val="0000FF"/>
              </a:solidFill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dirty="0"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3200" b="1" dirty="0">
                <a:ea typeface="標楷體" panose="03000509000000000000" pitchFamily="65" charset="-120"/>
                <a:cs typeface="Times New Roman" panose="02020603050405020304" pitchFamily="18" charset="0"/>
              </a:rPr>
              <a:t>Github</a:t>
            </a:r>
            <a:endParaRPr lang="en-US" altLang="zh-TW" sz="3200" b="1" dirty="0"/>
          </a:p>
          <a:p>
            <a:pPr marL="0" indent="0">
              <a:buNone/>
            </a:pPr>
            <a:r>
              <a:rPr lang="en-US" altLang="zh-TW" dirty="0">
                <a:ea typeface="標楷體" panose="03000509000000000000" pitchFamily="65" charset="-120"/>
                <a:cs typeface="Times New Roman" panose="02020603050405020304" pitchFamily="18" charset="0"/>
              </a:rPr>
              <a:t>	</a:t>
            </a:r>
            <a:r>
              <a:rPr lang="en-US" altLang="zh-TW" sz="2800" dirty="0">
                <a:solidFill>
                  <a:srgbClr val="0000FF"/>
                </a:solidFill>
                <a:ea typeface="標楷體" panose="03000509000000000000" pitchFamily="65" charset="-120"/>
                <a:cs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https://github.com/pytorch/examples/tree/master/fast_neural_style</a:t>
            </a:r>
            <a:endParaRPr lang="en-US" altLang="zh-TW" sz="2800" dirty="0">
              <a:solidFill>
                <a:srgbClr val="0000FF"/>
              </a:solidFill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dirty="0"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>
          <a:xfrm>
            <a:off x="9197890" y="6492875"/>
            <a:ext cx="2743200" cy="365125"/>
          </a:xfrm>
        </p:spPr>
        <p:txBody>
          <a:bodyPr/>
          <a:lstStyle/>
          <a:p>
            <a:fld id="{8E9D419F-909D-442D-A7FC-67A1D9C6304F}" type="slidenum">
              <a:rPr lang="zh-TW" altLang="en-US" smtClean="0"/>
              <a:pPr/>
              <a:t>27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381604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1"/>
          <p:cNvSpPr txBox="1">
            <a:spLocks/>
          </p:cNvSpPr>
          <p:nvPr/>
        </p:nvSpPr>
        <p:spPr>
          <a:xfrm>
            <a:off x="0" y="2827280"/>
            <a:ext cx="12192000" cy="111955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sz="6600" b="1" dirty="0">
                <a:latin typeface="+mn-lt"/>
              </a:rPr>
              <a:t>Implementation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>
          <a:xfrm>
            <a:off x="9197890" y="6492875"/>
            <a:ext cx="2743200" cy="365125"/>
          </a:xfrm>
        </p:spPr>
        <p:txBody>
          <a:bodyPr/>
          <a:lstStyle/>
          <a:p>
            <a:fld id="{8E9D419F-909D-442D-A7FC-67A1D9C6304F}" type="slidenum">
              <a:rPr lang="zh-TW" altLang="en-US" smtClean="0"/>
              <a:pPr/>
              <a:t>28</a:t>
            </a:fld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14813" y="6550223"/>
            <a:ext cx="35990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>
                <a:solidFill>
                  <a:srgbClr val="D4D4D4"/>
                </a:solidFill>
              </a:rPr>
              <a:t>https://github.com/jcjohnson/fast-neural-style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FAEDDCE8-F73E-4C74-9ECC-947D0C5E74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046" y="830363"/>
            <a:ext cx="1506298" cy="1489746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A13A76A4-76A5-46EB-95A4-80719971CF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9764" y="1120035"/>
            <a:ext cx="1936672" cy="1200074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C5CE8200-BCBB-485B-A6D3-B731E4D2F4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61856" y="905707"/>
            <a:ext cx="1489746" cy="1481470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CA05E5E5-B649-4E34-AF05-AFF3F33DAF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7475" y="4748384"/>
            <a:ext cx="1498022" cy="1473194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CE56C875-CAE7-4572-A738-4BBD3AD802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68704" y="4990937"/>
            <a:ext cx="1208348" cy="1208348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3F691ABC-55D1-4933-ADD6-06F9DE58F25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30259" y="4741379"/>
            <a:ext cx="1489746" cy="1506298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0617D093-74A3-44EF-8B0E-5E44AA1CB39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82012" y="482386"/>
            <a:ext cx="1498022" cy="1481470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7C450F7C-9D21-4150-A79A-EA023082C4F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84540" y="747182"/>
            <a:ext cx="1787696" cy="1200074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098A7111-80D8-409A-BB98-0133C57EE56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371568" y="490662"/>
            <a:ext cx="1481470" cy="1473194"/>
          </a:xfrm>
          <a:prstGeom prst="rect">
            <a:avLst/>
          </a:prstGeom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375BBFF5-1E35-43D1-BE43-D159C9D4CC8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096000" y="4531779"/>
            <a:ext cx="1481470" cy="1473194"/>
          </a:xfrm>
          <a:prstGeom prst="rect">
            <a:avLst/>
          </a:prstGeom>
        </p:spPr>
      </p:pic>
      <p:pic>
        <p:nvPicPr>
          <p:cNvPr id="26" name="圖片 25">
            <a:extLst>
              <a:ext uri="{FF2B5EF4-FFF2-40B4-BE49-F238E27FC236}">
                <a16:creationId xmlns:a16="http://schemas.microsoft.com/office/drawing/2014/main" id="{29E4B405-D07E-46E4-A3B7-AA57F57DFDB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859960" y="4826861"/>
            <a:ext cx="2151856" cy="1200074"/>
          </a:xfrm>
          <a:prstGeom prst="rect">
            <a:avLst/>
          </a:prstGeom>
        </p:spPr>
      </p:pic>
      <p:pic>
        <p:nvPicPr>
          <p:cNvPr id="28" name="圖片 27">
            <a:extLst>
              <a:ext uri="{FF2B5EF4-FFF2-40B4-BE49-F238E27FC236}">
                <a16:creationId xmlns:a16="http://schemas.microsoft.com/office/drawing/2014/main" id="{1072E80B-3E56-4835-80E5-43BA69BCE20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293055" y="4586456"/>
            <a:ext cx="1481470" cy="1473194"/>
          </a:xfrm>
          <a:prstGeom prst="rect">
            <a:avLst/>
          </a:prstGeom>
        </p:spPr>
      </p:pic>
      <p:sp>
        <p:nvSpPr>
          <p:cNvPr id="36" name="文字方塊 35">
            <a:extLst>
              <a:ext uri="{FF2B5EF4-FFF2-40B4-BE49-F238E27FC236}">
                <a16:creationId xmlns:a16="http://schemas.microsoft.com/office/drawing/2014/main" id="{B87C7ADC-002B-4FE9-A0FA-2A3DEF522473}"/>
              </a:ext>
            </a:extLst>
          </p:cNvPr>
          <p:cNvSpPr txBox="1"/>
          <p:nvPr/>
        </p:nvSpPr>
        <p:spPr>
          <a:xfrm>
            <a:off x="1774442" y="1377000"/>
            <a:ext cx="29890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3200" b="1" dirty="0"/>
              <a:t>+</a:t>
            </a:r>
            <a:endParaRPr lang="zh-TW" altLang="en-US" sz="3200" dirty="0"/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B64A015B-B9FB-4C1A-87A8-FF297B268981}"/>
              </a:ext>
            </a:extLst>
          </p:cNvPr>
          <p:cNvSpPr txBox="1"/>
          <p:nvPr/>
        </p:nvSpPr>
        <p:spPr>
          <a:xfrm>
            <a:off x="1883598" y="5254025"/>
            <a:ext cx="29890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3200" b="1" dirty="0"/>
              <a:t>+</a:t>
            </a:r>
            <a:endParaRPr lang="zh-TW" altLang="en-US" sz="3200" dirty="0"/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CA459EA2-122D-4730-9C1A-D59A0F7072A0}"/>
              </a:ext>
            </a:extLst>
          </p:cNvPr>
          <p:cNvSpPr txBox="1"/>
          <p:nvPr/>
        </p:nvSpPr>
        <p:spPr>
          <a:xfrm>
            <a:off x="7526530" y="5023192"/>
            <a:ext cx="29890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3200" b="1" dirty="0"/>
              <a:t>+</a:t>
            </a:r>
            <a:endParaRPr lang="zh-TW" altLang="en-US" sz="3200" dirty="0"/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E8BA89D1-166A-4980-9103-761E172AC71D}"/>
              </a:ext>
            </a:extLst>
          </p:cNvPr>
          <p:cNvSpPr txBox="1"/>
          <p:nvPr/>
        </p:nvSpPr>
        <p:spPr>
          <a:xfrm>
            <a:off x="7937928" y="1039140"/>
            <a:ext cx="29890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3200" b="1" dirty="0"/>
              <a:t>+</a:t>
            </a:r>
            <a:endParaRPr lang="zh-TW" altLang="en-US" sz="3200" dirty="0"/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28025BA5-E609-4308-B93E-238C37E1F6A3}"/>
              </a:ext>
            </a:extLst>
          </p:cNvPr>
          <p:cNvSpPr txBox="1"/>
          <p:nvPr/>
        </p:nvSpPr>
        <p:spPr>
          <a:xfrm>
            <a:off x="9951617" y="5059015"/>
            <a:ext cx="29890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3200" b="1" dirty="0"/>
              <a:t>=</a:t>
            </a:r>
            <a:endParaRPr lang="zh-TW" altLang="en-US" sz="3200" dirty="0"/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F84654B7-A44A-4742-B14F-947533F281A0}"/>
              </a:ext>
            </a:extLst>
          </p:cNvPr>
          <p:cNvSpPr txBox="1"/>
          <p:nvPr/>
        </p:nvSpPr>
        <p:spPr>
          <a:xfrm>
            <a:off x="10008439" y="1039139"/>
            <a:ext cx="29890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3200" b="1" dirty="0"/>
              <a:t>=</a:t>
            </a:r>
            <a:endParaRPr lang="zh-TW" altLang="en-US" sz="3200" dirty="0"/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8ADC5080-8084-4973-8D7F-9A7F660F779E}"/>
              </a:ext>
            </a:extLst>
          </p:cNvPr>
          <p:cNvSpPr txBox="1"/>
          <p:nvPr/>
        </p:nvSpPr>
        <p:spPr>
          <a:xfrm>
            <a:off x="4017788" y="1414808"/>
            <a:ext cx="29890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3200" b="1" dirty="0"/>
              <a:t>=</a:t>
            </a:r>
            <a:endParaRPr lang="zh-TW" altLang="en-US" sz="3200" dirty="0"/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E7E5F235-FE2E-4147-9BDB-F19FDB1D9078}"/>
              </a:ext>
            </a:extLst>
          </p:cNvPr>
          <p:cNvSpPr txBox="1"/>
          <p:nvPr/>
        </p:nvSpPr>
        <p:spPr>
          <a:xfrm>
            <a:off x="3451676" y="5263824"/>
            <a:ext cx="29890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3200" b="1" dirty="0"/>
              <a:t>=</a:t>
            </a:r>
            <a:endParaRPr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4415648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>
          <a:xfrm>
            <a:off x="9197890" y="6492875"/>
            <a:ext cx="2743200" cy="365125"/>
          </a:xfrm>
        </p:spPr>
        <p:txBody>
          <a:bodyPr/>
          <a:lstStyle/>
          <a:p>
            <a:fld id="{8E9D419F-909D-442D-A7FC-67A1D9C6304F}" type="slidenum">
              <a:rPr lang="zh-TW" altLang="en-US" smtClean="0"/>
              <a:pPr/>
              <a:t>29</a:t>
            </a:fld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935F5CD-D53A-4721-8C9B-CD49556EB7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2991" y="2111636"/>
            <a:ext cx="2665228" cy="3997844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EE03AF95-B876-4241-B3DA-1C6EB11BF4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8387" y="2111637"/>
            <a:ext cx="2670622" cy="3997842"/>
          </a:xfrm>
          <a:prstGeom prst="rect">
            <a:avLst/>
          </a:prstGeom>
        </p:spPr>
      </p:pic>
      <p:sp>
        <p:nvSpPr>
          <p:cNvPr id="7" name="箭號: 向右 6">
            <a:extLst>
              <a:ext uri="{FF2B5EF4-FFF2-40B4-BE49-F238E27FC236}">
                <a16:creationId xmlns:a16="http://schemas.microsoft.com/office/drawing/2014/main" id="{3A28081C-8969-4C10-82D1-6DA7D928D910}"/>
              </a:ext>
            </a:extLst>
          </p:cNvPr>
          <p:cNvSpPr/>
          <p:nvPr/>
        </p:nvSpPr>
        <p:spPr>
          <a:xfrm>
            <a:off x="4618074" y="3339697"/>
            <a:ext cx="2955851" cy="15417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b="1" dirty="0"/>
              <a:t>   Style Transfer</a:t>
            </a:r>
            <a:endParaRPr lang="zh-TW" altLang="en-US" sz="2800" b="1" dirty="0"/>
          </a:p>
        </p:txBody>
      </p:sp>
      <p:sp>
        <p:nvSpPr>
          <p:cNvPr id="16" name="標題 1">
            <a:extLst>
              <a:ext uri="{FF2B5EF4-FFF2-40B4-BE49-F238E27FC236}">
                <a16:creationId xmlns:a16="http://schemas.microsoft.com/office/drawing/2014/main" id="{A283B54F-755F-435F-B9C9-A3BFBE7B65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7025"/>
            <a:ext cx="10515600" cy="1325562"/>
          </a:xfrm>
        </p:spPr>
        <p:txBody>
          <a:bodyPr>
            <a:normAutofit/>
          </a:bodyPr>
          <a:lstStyle/>
          <a:p>
            <a:r>
              <a:rPr lang="en-US" altLang="zh-TW" sz="5400" b="1" dirty="0"/>
              <a:t>Implementation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848608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5400" b="1" dirty="0">
                <a:latin typeface="+mn-lt"/>
              </a:rPr>
              <a:t>Introduction of Style Transfer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>
                <a:ea typeface="標楷體" panose="03000509000000000000" pitchFamily="65" charset="-120"/>
                <a:cs typeface="Times New Roman" panose="02020603050405020304" pitchFamily="18" charset="0"/>
              </a:rPr>
              <a:t>Style Transfer is a technique that </a:t>
            </a:r>
            <a:r>
              <a:rPr lang="en-US" altLang="zh-TW" dirty="0">
                <a:solidFill>
                  <a:schemeClr val="accent1">
                    <a:lumMod val="75000"/>
                  </a:schemeClr>
                </a:solidFill>
                <a:ea typeface="標楷體" panose="03000509000000000000" pitchFamily="65" charset="-120"/>
                <a:cs typeface="Times New Roman" panose="02020603050405020304" pitchFamily="18" charset="0"/>
              </a:rPr>
              <a:t>Convolutional Neural Network</a:t>
            </a:r>
            <a:r>
              <a:rPr lang="en-US" altLang="zh-TW" dirty="0">
                <a:ea typeface="標楷體" panose="03000509000000000000" pitchFamily="65" charset="-120"/>
                <a:cs typeface="Times New Roman" panose="02020603050405020304" pitchFamily="18" charset="0"/>
              </a:rPr>
              <a:t> to extract</a:t>
            </a:r>
            <a:r>
              <a:rPr lang="zh-TW" altLang="en-US" dirty="0"/>
              <a:t> the content of the </a:t>
            </a:r>
            <a:r>
              <a:rPr lang="zh-TW" altLang="en-US" dirty="0">
                <a:solidFill>
                  <a:schemeClr val="accent1">
                    <a:lumMod val="75000"/>
                  </a:schemeClr>
                </a:solidFill>
              </a:rPr>
              <a:t>Content Image </a:t>
            </a:r>
            <a:r>
              <a:rPr lang="zh-TW" altLang="en-US" dirty="0"/>
              <a:t>and the style of the </a:t>
            </a:r>
            <a:r>
              <a:rPr lang="zh-TW" altLang="en-US" dirty="0">
                <a:solidFill>
                  <a:schemeClr val="accent1">
                    <a:lumMod val="75000"/>
                  </a:schemeClr>
                </a:solidFill>
              </a:rPr>
              <a:t>Style Image</a:t>
            </a:r>
            <a:r>
              <a:rPr lang="en-US" altLang="zh-TW" dirty="0">
                <a:ea typeface="標楷體" panose="03000509000000000000" pitchFamily="65" charset="-120"/>
                <a:cs typeface="Times New Roman" panose="02020603050405020304" pitchFamily="18" charset="0"/>
              </a:rPr>
              <a:t> and blend it into another image.</a:t>
            </a:r>
            <a:endParaRPr lang="zh-TW" altLang="en-US" sz="2000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pPr/>
              <a:t>3</a:t>
            </a:fld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459" y="4066656"/>
            <a:ext cx="1660055" cy="2471638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4764" y="2854119"/>
            <a:ext cx="1654750" cy="1111046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8179" y="2859588"/>
            <a:ext cx="2467425" cy="3678706"/>
          </a:xfrm>
          <a:prstGeom prst="rect">
            <a:avLst/>
          </a:prstGeom>
        </p:spPr>
      </p:pic>
      <p:cxnSp>
        <p:nvCxnSpPr>
          <p:cNvPr id="8" name="直線單箭頭接點 7"/>
          <p:cNvCxnSpPr/>
          <p:nvPr/>
        </p:nvCxnSpPr>
        <p:spPr>
          <a:xfrm>
            <a:off x="3261899" y="3443001"/>
            <a:ext cx="857839" cy="0"/>
          </a:xfrm>
          <a:prstGeom prst="straightConnector1">
            <a:avLst/>
          </a:prstGeom>
          <a:ln w="76200"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單箭頭接點 8"/>
          <p:cNvCxnSpPr/>
          <p:nvPr/>
        </p:nvCxnSpPr>
        <p:spPr>
          <a:xfrm>
            <a:off x="3261900" y="5259107"/>
            <a:ext cx="857839" cy="0"/>
          </a:xfrm>
          <a:prstGeom prst="straightConnector1">
            <a:avLst/>
          </a:prstGeom>
          <a:ln w="76200"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圓角矩形 9"/>
          <p:cNvSpPr/>
          <p:nvPr/>
        </p:nvSpPr>
        <p:spPr>
          <a:xfrm>
            <a:off x="4469166" y="2895491"/>
            <a:ext cx="2635832" cy="335164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400" dirty="0"/>
              <a:t>Style </a:t>
            </a:r>
          </a:p>
          <a:p>
            <a:pPr algn="ctr"/>
            <a:r>
              <a:rPr lang="en-US" altLang="zh-TW" sz="4400" dirty="0"/>
              <a:t>Transfer</a:t>
            </a:r>
            <a:endParaRPr lang="zh-TW" altLang="en-US" sz="4400" dirty="0"/>
          </a:p>
        </p:txBody>
      </p:sp>
      <p:cxnSp>
        <p:nvCxnSpPr>
          <p:cNvPr id="17" name="直線單箭頭接點 16"/>
          <p:cNvCxnSpPr/>
          <p:nvPr/>
        </p:nvCxnSpPr>
        <p:spPr>
          <a:xfrm>
            <a:off x="7388777" y="4567936"/>
            <a:ext cx="1162050" cy="0"/>
          </a:xfrm>
          <a:prstGeom prst="straightConnector1">
            <a:avLst/>
          </a:prstGeom>
          <a:ln w="76200"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16841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內容版面配置區 2"/>
          <p:cNvSpPr txBox="1">
            <a:spLocks/>
          </p:cNvSpPr>
          <p:nvPr/>
        </p:nvSpPr>
        <p:spPr>
          <a:xfrm>
            <a:off x="8988071" y="2111166"/>
            <a:ext cx="1781874" cy="663719"/>
          </a:xfrm>
          <a:prstGeom prst="rect">
            <a:avLst/>
          </a:prstGeom>
          <a:solidFill>
            <a:schemeClr val="bg1"/>
          </a:solidFill>
        </p:spPr>
        <p:txBody>
          <a:bodyPr vert="horz" lIns="0" tIns="10800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 2" pitchFamily="18" charset="2"/>
              <a:buChar char="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70000"/>
              </a:lnSpc>
              <a:spcBef>
                <a:spcPts val="0"/>
              </a:spcBef>
              <a:buFont typeface="Wingdings 2" pitchFamily="18" charset="2"/>
              <a:buNone/>
            </a:pPr>
            <a:r>
              <a:rPr lang="en-US" altLang="zh-TW" sz="2400" b="1" dirty="0">
                <a:ea typeface="標楷體" panose="03000509000000000000" pitchFamily="65" charset="-120"/>
                <a:cs typeface="Times New Roman" panose="02020603050405020304" pitchFamily="18" charset="0"/>
              </a:rPr>
              <a:t>Ground Truth </a:t>
            </a:r>
          </a:p>
          <a:p>
            <a:pPr marL="0" indent="0" algn="ctr">
              <a:lnSpc>
                <a:spcPct val="70000"/>
              </a:lnSpc>
              <a:spcBef>
                <a:spcPts val="0"/>
              </a:spcBef>
              <a:buFont typeface="Wingdings 2" pitchFamily="18" charset="2"/>
              <a:buNone/>
            </a:pPr>
            <a:r>
              <a:rPr lang="en-US" altLang="zh-TW" sz="2400" b="1" dirty="0">
                <a:ea typeface="標楷體" panose="03000509000000000000" pitchFamily="65" charset="-120"/>
                <a:cs typeface="Times New Roman" panose="02020603050405020304" pitchFamily="18" charset="0"/>
              </a:rPr>
              <a:t>Style Image</a:t>
            </a:r>
            <a:endParaRPr lang="zh-TW" altLang="en-US" sz="2400" b="1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>
          <a:xfrm>
            <a:off x="11225048" y="6492875"/>
            <a:ext cx="716042" cy="365125"/>
          </a:xfrm>
        </p:spPr>
        <p:txBody>
          <a:bodyPr/>
          <a:lstStyle/>
          <a:p>
            <a:fld id="{8E9D419F-909D-442D-A7FC-67A1D9C6304F}" type="slidenum">
              <a:rPr lang="zh-TW" altLang="en-US" smtClean="0"/>
              <a:pPr/>
              <a:t>30</a:t>
            </a:fld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2593" y="1839581"/>
            <a:ext cx="1446561" cy="971262"/>
          </a:xfrm>
          <a:prstGeom prst="rect">
            <a:avLst/>
          </a:prstGeom>
        </p:spPr>
      </p:pic>
      <p:sp>
        <p:nvSpPr>
          <p:cNvPr id="21" name="圓角矩形 20"/>
          <p:cNvSpPr/>
          <p:nvPr/>
        </p:nvSpPr>
        <p:spPr>
          <a:xfrm>
            <a:off x="7471471" y="3354764"/>
            <a:ext cx="1507683" cy="11715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b="1" dirty="0"/>
              <a:t>Predict Network</a:t>
            </a:r>
            <a:endParaRPr lang="zh-TW" altLang="en-US" sz="2000" b="1" dirty="0"/>
          </a:p>
        </p:txBody>
      </p:sp>
      <p:cxnSp>
        <p:nvCxnSpPr>
          <p:cNvPr id="25" name="直線單箭頭接點 24"/>
          <p:cNvCxnSpPr/>
          <p:nvPr/>
        </p:nvCxnSpPr>
        <p:spPr>
          <a:xfrm>
            <a:off x="9082661" y="3940552"/>
            <a:ext cx="695391" cy="0"/>
          </a:xfrm>
          <a:prstGeom prst="straightConnector1">
            <a:avLst/>
          </a:prstGeom>
          <a:ln w="76200"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/>
          <p:cNvCxnSpPr/>
          <p:nvPr/>
        </p:nvCxnSpPr>
        <p:spPr>
          <a:xfrm>
            <a:off x="8225312" y="2836778"/>
            <a:ext cx="8308" cy="506414"/>
          </a:xfrm>
          <a:prstGeom prst="straightConnector1">
            <a:avLst/>
          </a:prstGeom>
          <a:ln w="76200"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內容版面配置區 2"/>
          <p:cNvSpPr>
            <a:spLocks noGrp="1"/>
          </p:cNvSpPr>
          <p:nvPr>
            <p:ph idx="1"/>
          </p:nvPr>
        </p:nvSpPr>
        <p:spPr>
          <a:xfrm>
            <a:off x="9730687" y="3714697"/>
            <a:ext cx="2015449" cy="407288"/>
          </a:xfrm>
        </p:spPr>
        <p:txBody>
          <a:bodyPr bIns="0" anchor="ctr">
            <a:noAutofit/>
          </a:bodyPr>
          <a:lstStyle/>
          <a:p>
            <a:pPr marL="0" indent="0" algn="ctr">
              <a:spcBef>
                <a:spcPts val="0"/>
              </a:spcBef>
              <a:buNone/>
            </a:pPr>
            <a:r>
              <a:rPr lang="en-US" altLang="zh-TW" sz="2400" b="1" dirty="0">
                <a:ea typeface="標楷體" panose="03000509000000000000" pitchFamily="65" charset="-120"/>
                <a:cs typeface="Times New Roman" panose="02020603050405020304" pitchFamily="18" charset="0"/>
              </a:rPr>
              <a:t>Loss Function</a:t>
            </a:r>
            <a:endParaRPr lang="zh-TW" altLang="en-US" sz="2400" b="1" dirty="0"/>
          </a:p>
        </p:txBody>
      </p:sp>
      <p:cxnSp>
        <p:nvCxnSpPr>
          <p:cNvPr id="9" name="肘形接點 8"/>
          <p:cNvCxnSpPr/>
          <p:nvPr/>
        </p:nvCxnSpPr>
        <p:spPr>
          <a:xfrm rot="16200000" flipV="1">
            <a:off x="7218754" y="37384"/>
            <a:ext cx="265342" cy="6900099"/>
          </a:xfrm>
          <a:prstGeom prst="bentConnector3">
            <a:avLst>
              <a:gd name="adj1" fmla="val 725572"/>
            </a:avLst>
          </a:prstGeom>
          <a:ln w="76200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接點: 肘形 7">
            <a:extLst>
              <a:ext uri="{FF2B5EF4-FFF2-40B4-BE49-F238E27FC236}">
                <a16:creationId xmlns:a16="http://schemas.microsoft.com/office/drawing/2014/main" id="{B24D3551-4CF9-47B5-8A84-A54F8DBE463F}"/>
              </a:ext>
            </a:extLst>
          </p:cNvPr>
          <p:cNvCxnSpPr>
            <a:stCxn id="36" idx="2"/>
            <a:endCxn id="21" idx="2"/>
          </p:cNvCxnSpPr>
          <p:nvPr/>
        </p:nvCxnSpPr>
        <p:spPr>
          <a:xfrm rot="5400000" flipH="1" flipV="1">
            <a:off x="4374424" y="1893371"/>
            <a:ext cx="1217920" cy="6483857"/>
          </a:xfrm>
          <a:prstGeom prst="bentConnector3">
            <a:avLst>
              <a:gd name="adj1" fmla="val -18770"/>
            </a:avLst>
          </a:prstGeom>
          <a:ln w="76200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標題 1">
            <a:extLst>
              <a:ext uri="{FF2B5EF4-FFF2-40B4-BE49-F238E27FC236}">
                <a16:creationId xmlns:a16="http://schemas.microsoft.com/office/drawing/2014/main" id="{F210A812-ED2B-4A75-81EB-78F4D2896F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474"/>
            <a:ext cx="10515600" cy="1325562"/>
          </a:xfrm>
        </p:spPr>
        <p:txBody>
          <a:bodyPr>
            <a:normAutofit/>
          </a:bodyPr>
          <a:lstStyle/>
          <a:p>
            <a:r>
              <a:rPr lang="en-US" altLang="zh-TW" sz="5400" b="1" dirty="0"/>
              <a:t>Implementation (Cont'd)</a:t>
            </a:r>
            <a:endParaRPr lang="zh-TW" altLang="en-US" dirty="0"/>
          </a:p>
        </p:txBody>
      </p:sp>
      <p:sp>
        <p:nvSpPr>
          <p:cNvPr id="28" name="圓角矩形 19">
            <a:extLst>
              <a:ext uri="{FF2B5EF4-FFF2-40B4-BE49-F238E27FC236}">
                <a16:creationId xmlns:a16="http://schemas.microsoft.com/office/drawing/2014/main" id="{F8F6DAC7-1A8F-4DC6-8C68-091406F32E51}"/>
              </a:ext>
            </a:extLst>
          </p:cNvPr>
          <p:cNvSpPr/>
          <p:nvPr/>
        </p:nvSpPr>
        <p:spPr>
          <a:xfrm>
            <a:off x="477108" y="1452104"/>
            <a:ext cx="11215750" cy="4783444"/>
          </a:xfrm>
          <a:prstGeom prst="roundRect">
            <a:avLst/>
          </a:prstGeom>
          <a:noFill/>
          <a:ln w="762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="1" dirty="0"/>
          </a:p>
        </p:txBody>
      </p:sp>
      <p:sp>
        <p:nvSpPr>
          <p:cNvPr id="30" name="內容版面配置區 2">
            <a:extLst>
              <a:ext uri="{FF2B5EF4-FFF2-40B4-BE49-F238E27FC236}">
                <a16:creationId xmlns:a16="http://schemas.microsoft.com/office/drawing/2014/main" id="{B797A0D4-2C33-46FD-ADDF-B12EED34F40E}"/>
              </a:ext>
            </a:extLst>
          </p:cNvPr>
          <p:cNvSpPr txBox="1">
            <a:spLocks/>
          </p:cNvSpPr>
          <p:nvPr/>
        </p:nvSpPr>
        <p:spPr>
          <a:xfrm>
            <a:off x="9526747" y="1023894"/>
            <a:ext cx="1687284" cy="407288"/>
          </a:xfrm>
          <a:prstGeom prst="rect">
            <a:avLst/>
          </a:prstGeom>
        </p:spPr>
        <p:txBody>
          <a:bodyPr vert="horz" lIns="91440" tIns="45720" rIns="91440" bIns="0" rtlCol="0" anchor="ctr">
            <a:noAutofit/>
          </a:bodyPr>
          <a:lstStyle>
            <a:lvl1pPr marL="457200" indent="-4572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TW" sz="3600" b="1" dirty="0">
                <a:solidFill>
                  <a:srgbClr val="0000FF"/>
                </a:solidFill>
                <a:ea typeface="標楷體" panose="03000509000000000000" pitchFamily="65" charset="-120"/>
                <a:cs typeface="Times New Roman" panose="02020603050405020304" pitchFamily="18" charset="0"/>
              </a:rPr>
              <a:t>Train</a:t>
            </a:r>
            <a:endParaRPr lang="zh-TW" altLang="en-US" sz="3600" b="1" dirty="0">
              <a:solidFill>
                <a:srgbClr val="0000FF"/>
              </a:solidFill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429" y="3017401"/>
            <a:ext cx="1240054" cy="1846302"/>
          </a:xfrm>
          <a:prstGeom prst="rect">
            <a:avLst/>
          </a:prstGeom>
        </p:spPr>
      </p:pic>
      <p:sp>
        <p:nvSpPr>
          <p:cNvPr id="10" name="圓角矩形 9"/>
          <p:cNvSpPr/>
          <p:nvPr/>
        </p:nvSpPr>
        <p:spPr>
          <a:xfrm>
            <a:off x="3147534" y="3354764"/>
            <a:ext cx="1507683" cy="11715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b="1" dirty="0"/>
              <a:t>Transfer Network</a:t>
            </a:r>
            <a:endParaRPr lang="zh-TW" altLang="en-US" sz="2000" b="1" dirty="0"/>
          </a:p>
        </p:txBody>
      </p:sp>
      <p:cxnSp>
        <p:nvCxnSpPr>
          <p:cNvPr id="11" name="直線單箭頭接點 10"/>
          <p:cNvCxnSpPr/>
          <p:nvPr/>
        </p:nvCxnSpPr>
        <p:spPr>
          <a:xfrm>
            <a:off x="2412411" y="3940552"/>
            <a:ext cx="695391" cy="0"/>
          </a:xfrm>
          <a:prstGeom prst="straightConnector1">
            <a:avLst/>
          </a:prstGeom>
          <a:ln w="76200"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/>
          <p:cNvCxnSpPr/>
          <p:nvPr/>
        </p:nvCxnSpPr>
        <p:spPr>
          <a:xfrm>
            <a:off x="4708615" y="3940552"/>
            <a:ext cx="695391" cy="0"/>
          </a:xfrm>
          <a:prstGeom prst="straightConnector1">
            <a:avLst/>
          </a:prstGeom>
          <a:ln w="76200"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/>
          <p:cNvCxnSpPr/>
          <p:nvPr/>
        </p:nvCxnSpPr>
        <p:spPr>
          <a:xfrm>
            <a:off x="6744958" y="3940552"/>
            <a:ext cx="695391" cy="0"/>
          </a:xfrm>
          <a:prstGeom prst="straightConnector1">
            <a:avLst/>
          </a:prstGeom>
          <a:ln w="76200"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內容版面配置區 2"/>
          <p:cNvSpPr txBox="1">
            <a:spLocks/>
          </p:cNvSpPr>
          <p:nvPr/>
        </p:nvSpPr>
        <p:spPr>
          <a:xfrm>
            <a:off x="4809600" y="4957649"/>
            <a:ext cx="2550106" cy="4654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 2" pitchFamily="18" charset="2"/>
              <a:buChar char="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 2" pitchFamily="18" charset="2"/>
              <a:buNone/>
            </a:pPr>
            <a:r>
              <a:rPr lang="en-US" altLang="zh-TW" sz="2400" b="1" dirty="0">
                <a:ea typeface="標楷體" panose="03000509000000000000" pitchFamily="65" charset="-120"/>
                <a:cs typeface="Times New Roman" panose="02020603050405020304" pitchFamily="18" charset="0"/>
              </a:rPr>
              <a:t>Generated Image</a:t>
            </a:r>
            <a:endParaRPr lang="zh-TW" altLang="en-US" sz="2400" b="1" dirty="0"/>
          </a:p>
        </p:txBody>
      </p:sp>
      <p:sp>
        <p:nvSpPr>
          <p:cNvPr id="36" name="內容版面配置區 2"/>
          <p:cNvSpPr txBox="1">
            <a:spLocks/>
          </p:cNvSpPr>
          <p:nvPr/>
        </p:nvSpPr>
        <p:spPr>
          <a:xfrm>
            <a:off x="656167" y="5001445"/>
            <a:ext cx="2170577" cy="74281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 2" pitchFamily="18" charset="2"/>
              <a:buChar char="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 typeface="Wingdings 2" pitchFamily="18" charset="2"/>
              <a:buNone/>
            </a:pPr>
            <a:r>
              <a:rPr lang="en-US" altLang="zh-TW" sz="2400" b="1" dirty="0">
                <a:ea typeface="標楷體" panose="03000509000000000000" pitchFamily="65" charset="-120"/>
                <a:cs typeface="Times New Roman" panose="02020603050405020304" pitchFamily="18" charset="0"/>
              </a:rPr>
              <a:t>Ground Truth </a:t>
            </a:r>
          </a:p>
          <a:p>
            <a:pPr marL="0" indent="0" algn="ctr">
              <a:spcBef>
                <a:spcPts val="0"/>
              </a:spcBef>
              <a:buFont typeface="Wingdings 2" pitchFamily="18" charset="2"/>
              <a:buNone/>
            </a:pPr>
            <a:r>
              <a:rPr lang="en-US" altLang="zh-TW" sz="2400" b="1" dirty="0">
                <a:ea typeface="標楷體" panose="03000509000000000000" pitchFamily="65" charset="-120"/>
                <a:cs typeface="Times New Roman" panose="02020603050405020304" pitchFamily="18" charset="0"/>
              </a:rPr>
              <a:t>Content Image</a:t>
            </a:r>
            <a:endParaRPr lang="zh-TW" altLang="en-US" sz="2400" b="1" dirty="0"/>
          </a:p>
        </p:txBody>
      </p:sp>
      <p:sp>
        <p:nvSpPr>
          <p:cNvPr id="27" name="圓角矩形 19">
            <a:extLst>
              <a:ext uri="{FF2B5EF4-FFF2-40B4-BE49-F238E27FC236}">
                <a16:creationId xmlns:a16="http://schemas.microsoft.com/office/drawing/2014/main" id="{F14517EA-2065-4594-9A60-AAF12F3A858E}"/>
              </a:ext>
            </a:extLst>
          </p:cNvPr>
          <p:cNvSpPr/>
          <p:nvPr/>
        </p:nvSpPr>
        <p:spPr>
          <a:xfrm>
            <a:off x="656166" y="2656171"/>
            <a:ext cx="6678617" cy="3088087"/>
          </a:xfrm>
          <a:prstGeom prst="roundRect">
            <a:avLst/>
          </a:prstGeom>
          <a:noFill/>
          <a:ln w="762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="1" dirty="0"/>
          </a:p>
        </p:txBody>
      </p:sp>
      <p:sp>
        <p:nvSpPr>
          <p:cNvPr id="31" name="內容版面配置區 2">
            <a:extLst>
              <a:ext uri="{FF2B5EF4-FFF2-40B4-BE49-F238E27FC236}">
                <a16:creationId xmlns:a16="http://schemas.microsoft.com/office/drawing/2014/main" id="{3ECC0CAD-1AFD-42B9-A3A1-2E9969B38CE6}"/>
              </a:ext>
            </a:extLst>
          </p:cNvPr>
          <p:cNvSpPr txBox="1">
            <a:spLocks/>
          </p:cNvSpPr>
          <p:nvPr/>
        </p:nvSpPr>
        <p:spPr>
          <a:xfrm>
            <a:off x="907779" y="2214974"/>
            <a:ext cx="1446561" cy="407288"/>
          </a:xfrm>
          <a:prstGeom prst="rect">
            <a:avLst/>
          </a:prstGeom>
        </p:spPr>
        <p:txBody>
          <a:bodyPr vert="horz" lIns="91440" tIns="45720" rIns="91440" bIns="0" rtlCol="0" anchor="ctr">
            <a:noAutofit/>
          </a:bodyPr>
          <a:lstStyle>
            <a:lvl1pPr marL="457200" indent="-4572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TW" sz="3600" b="1" dirty="0">
                <a:solidFill>
                  <a:srgbClr val="C00000"/>
                </a:solidFill>
                <a:ea typeface="標楷體" panose="03000509000000000000" pitchFamily="65" charset="-120"/>
                <a:cs typeface="Times New Roman" panose="02020603050405020304" pitchFamily="18" charset="0"/>
              </a:rPr>
              <a:t>Test</a:t>
            </a:r>
            <a:endParaRPr lang="zh-TW" altLang="en-US" sz="3600" b="1" dirty="0">
              <a:solidFill>
                <a:srgbClr val="C00000"/>
              </a:solidFill>
            </a:endParaRPr>
          </a:p>
        </p:txBody>
      </p:sp>
      <p:pic>
        <p:nvPicPr>
          <p:cNvPr id="29" name="圖片 28">
            <a:extLst>
              <a:ext uri="{FF2B5EF4-FFF2-40B4-BE49-F238E27FC236}">
                <a16:creationId xmlns:a16="http://schemas.microsoft.com/office/drawing/2014/main" id="{EE03AF95-B876-4241-B3DA-1C6EB11BF4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3317" y="3011755"/>
            <a:ext cx="1277430" cy="1912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8278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3C49EAE-BBD3-4BB5-A6EA-B540188BB7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772" y="327025"/>
            <a:ext cx="11624456" cy="789394"/>
          </a:xfrm>
        </p:spPr>
        <p:txBody>
          <a:bodyPr>
            <a:noAutofit/>
          </a:bodyPr>
          <a:lstStyle/>
          <a:p>
            <a:r>
              <a:rPr lang="en-US" altLang="zh-TW" dirty="0"/>
              <a:t>Clone Files From The Github Repository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1DE0991-00CA-4EF9-B056-5F77A2B609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97890" y="6492875"/>
            <a:ext cx="2743200" cy="365125"/>
          </a:xfrm>
        </p:spPr>
        <p:txBody>
          <a:bodyPr/>
          <a:lstStyle/>
          <a:p>
            <a:fld id="{8E9D419F-909D-442D-A7FC-67A1D9C6304F}" type="slidenum">
              <a:rPr lang="zh-TW" altLang="en-US" smtClean="0"/>
              <a:pPr/>
              <a:t>31</a:t>
            </a:fld>
            <a:endParaRPr lang="zh-TW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CE1394D-0D28-460D-8B1C-5442E346E14E}"/>
              </a:ext>
            </a:extLst>
          </p:cNvPr>
          <p:cNvSpPr/>
          <p:nvPr/>
        </p:nvSpPr>
        <p:spPr>
          <a:xfrm>
            <a:off x="283772" y="1123818"/>
            <a:ext cx="4149277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600" dirty="0"/>
              <a:t>Use </a:t>
            </a:r>
            <a:r>
              <a:rPr lang="en-US" altLang="zh-TW" sz="3600" b="1" dirty="0">
                <a:solidFill>
                  <a:srgbClr val="0000FF"/>
                </a:solidFill>
              </a:rPr>
              <a:t>Google Colab</a:t>
            </a:r>
          </a:p>
          <a:p>
            <a:r>
              <a:rPr lang="en-US" altLang="zh-TW" sz="3600" dirty="0"/>
              <a:t>Python Version: 3.7+</a:t>
            </a:r>
            <a:endParaRPr lang="en-US" altLang="zh-TW" sz="3600" i="0" dirty="0">
              <a:solidFill>
                <a:srgbClr val="202124"/>
              </a:solidFill>
              <a:effectLst/>
            </a:endParaRPr>
          </a:p>
        </p:txBody>
      </p:sp>
      <p:pic>
        <p:nvPicPr>
          <p:cNvPr id="1026" name="Picture 2" descr="https://git-scm.com/images/logo@2x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3939" y="4652353"/>
            <a:ext cx="3941400" cy="1648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B80544AF-C94A-4A57-BA7C-13A603829B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383" y="3512371"/>
            <a:ext cx="10638964" cy="657038"/>
          </a:xfrm>
          <a:prstGeom prst="rect">
            <a:avLst/>
          </a:prstGeom>
          <a:ln w="285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E71A079B-1231-47E5-8039-890381CE7C86}"/>
              </a:ext>
            </a:extLst>
          </p:cNvPr>
          <p:cNvSpPr/>
          <p:nvPr/>
        </p:nvSpPr>
        <p:spPr>
          <a:xfrm>
            <a:off x="642383" y="2665060"/>
            <a:ext cx="1090723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3200" dirty="0">
                <a:solidFill>
                  <a:srgbClr val="000000"/>
                </a:solidFill>
              </a:rPr>
              <a:t>Clone files from </a:t>
            </a:r>
            <a:r>
              <a:rPr lang="en-US" altLang="zh-TW" sz="3200" dirty="0">
                <a:solidFill>
                  <a:srgbClr val="0000FF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https://github.com/pytorch/examples.git</a:t>
            </a:r>
            <a:endParaRPr lang="en-US" altLang="zh-TW" sz="32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7236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3C49EAE-BBD3-4BB5-A6EA-B540188BB7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dirty="0"/>
              <a:t>Download and Unpack the Data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E61769B-776A-48B4-A329-A93DB8FD97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897" y="1429895"/>
            <a:ext cx="11248220" cy="1195849"/>
          </a:xfrm>
        </p:spPr>
        <p:txBody>
          <a:bodyPr>
            <a:normAutofit/>
          </a:bodyPr>
          <a:lstStyle/>
          <a:p>
            <a:r>
              <a:rPr lang="en-US" altLang="zh-TW" sz="3200" dirty="0">
                <a:solidFill>
                  <a:srgbClr val="000000"/>
                </a:solidFill>
              </a:rPr>
              <a:t>Use </a:t>
            </a:r>
            <a:r>
              <a:rPr lang="en-US" altLang="zh-TW" sz="3200" b="1" i="1" dirty="0" err="1">
                <a:solidFill>
                  <a:srgbClr val="0000FF"/>
                </a:solidFill>
              </a:rPr>
              <a:t>wget</a:t>
            </a:r>
            <a:r>
              <a:rPr lang="en-US" altLang="zh-TW" sz="3200" dirty="0">
                <a:solidFill>
                  <a:srgbClr val="000000"/>
                </a:solidFill>
              </a:rPr>
              <a:t> command to download file from:</a:t>
            </a:r>
          </a:p>
          <a:p>
            <a:pPr marL="0" indent="0">
              <a:buNone/>
            </a:pPr>
            <a:r>
              <a:rPr lang="en-US" altLang="zh-TW" sz="2800" dirty="0">
                <a:solidFill>
                  <a:srgbClr val="000000"/>
                </a:solidFill>
              </a:rPr>
              <a:t> </a:t>
            </a:r>
            <a:r>
              <a:rPr lang="en-US" altLang="zh-TW" sz="2800" dirty="0">
                <a:solidFill>
                  <a:srgbClr val="0000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https://github.com/t106368073/Style-Transfer/raw/main/style_transfer.zip</a:t>
            </a:r>
            <a:endParaRPr lang="en-US" altLang="zh-TW" sz="2800" dirty="0">
              <a:solidFill>
                <a:srgbClr val="0000FF"/>
              </a:solidFill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1DE0991-00CA-4EF9-B056-5F77A2B609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pPr/>
              <a:t>32</a:t>
            </a:fld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D259EDAB-E9F8-4D45-87A3-C49403E340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429" y="2971430"/>
            <a:ext cx="11915142" cy="457570"/>
          </a:xfrm>
          <a:prstGeom prst="rect">
            <a:avLst/>
          </a:prstGeom>
          <a:ln w="1905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D1A322BA-42AE-4A5F-BF54-58DE872E08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51592" y="5159194"/>
            <a:ext cx="3288816" cy="429960"/>
          </a:xfrm>
          <a:prstGeom prst="rect">
            <a:avLst/>
          </a:prstGeom>
          <a:ln w="1905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9" name="內容版面配置區 2">
            <a:extLst>
              <a:ext uri="{FF2B5EF4-FFF2-40B4-BE49-F238E27FC236}">
                <a16:creationId xmlns:a16="http://schemas.microsoft.com/office/drawing/2014/main" id="{8F67C1D0-8E99-4191-9D9F-2C8751B4F7D7}"/>
              </a:ext>
            </a:extLst>
          </p:cNvPr>
          <p:cNvSpPr txBox="1">
            <a:spLocks/>
          </p:cNvSpPr>
          <p:nvPr/>
        </p:nvSpPr>
        <p:spPr>
          <a:xfrm>
            <a:off x="574114" y="4280578"/>
            <a:ext cx="10794692" cy="52322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457200" indent="-4572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3200" dirty="0">
                <a:solidFill>
                  <a:srgbClr val="000000"/>
                </a:solidFill>
              </a:rPr>
              <a:t>After downloading the file, use</a:t>
            </a:r>
            <a:r>
              <a:rPr lang="en-US" altLang="zh-TW" sz="3200" dirty="0">
                <a:solidFill>
                  <a:srgbClr val="0000FF"/>
                </a:solidFill>
              </a:rPr>
              <a:t> </a:t>
            </a:r>
            <a:r>
              <a:rPr lang="en-US" altLang="zh-TW" sz="3200" b="1" i="1" dirty="0">
                <a:solidFill>
                  <a:srgbClr val="0000FF"/>
                </a:solidFill>
              </a:rPr>
              <a:t>unzip</a:t>
            </a:r>
            <a:r>
              <a:rPr lang="en-US" altLang="zh-TW" sz="3200" dirty="0">
                <a:solidFill>
                  <a:srgbClr val="0000FF"/>
                </a:solidFill>
              </a:rPr>
              <a:t> </a:t>
            </a:r>
            <a:r>
              <a:rPr lang="en-US" altLang="zh-TW" sz="3200" dirty="0">
                <a:solidFill>
                  <a:srgbClr val="000000"/>
                </a:solidFill>
              </a:rPr>
              <a:t>command to unpack it.</a:t>
            </a:r>
          </a:p>
        </p:txBody>
      </p:sp>
    </p:spTree>
    <p:extLst>
      <p:ext uri="{BB962C8B-B14F-4D97-AF65-F5344CB8AC3E}">
        <p14:creationId xmlns:p14="http://schemas.microsoft.com/office/powerpoint/2010/main" val="41971938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3C49EAE-BBD3-4BB5-A6EA-B540188BB7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dirty="0"/>
              <a:t>List Files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F29393B-C88F-406D-AC80-9E60DBA6E6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49889"/>
            <a:ext cx="10515600" cy="2286519"/>
          </a:xfrm>
        </p:spPr>
        <p:txBody>
          <a:bodyPr/>
          <a:lstStyle/>
          <a:p>
            <a:r>
              <a:rPr lang="en-US" altLang="zh-TW" sz="3200" dirty="0">
                <a:solidFill>
                  <a:srgbClr val="000000"/>
                </a:solidFill>
              </a:rPr>
              <a:t>After downloading all files we need,</a:t>
            </a:r>
            <a:r>
              <a:rPr lang="zh-TW" altLang="en-US" sz="3200" dirty="0">
                <a:solidFill>
                  <a:srgbClr val="000000"/>
                </a:solidFill>
              </a:rPr>
              <a:t> </a:t>
            </a:r>
            <a:r>
              <a:rPr lang="en-US" altLang="zh-TW" sz="3200" dirty="0">
                <a:solidFill>
                  <a:srgbClr val="000000"/>
                </a:solidFill>
              </a:rPr>
              <a:t>We have to confirm if there is any missing files.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3200" dirty="0">
                <a:solidFill>
                  <a:srgbClr val="000000"/>
                </a:solidFill>
              </a:rPr>
              <a:t>Use </a:t>
            </a:r>
            <a:r>
              <a:rPr lang="en-US" altLang="zh-TW" sz="3200" b="1" i="1" dirty="0">
                <a:solidFill>
                  <a:srgbClr val="0000FF"/>
                </a:solidFill>
              </a:rPr>
              <a:t>ls –R</a:t>
            </a:r>
            <a:r>
              <a:rPr lang="zh-TW" altLang="en-US" sz="3200" b="1" i="1" dirty="0">
                <a:solidFill>
                  <a:srgbClr val="0000FF"/>
                </a:solidFill>
              </a:rPr>
              <a:t> </a:t>
            </a:r>
            <a:r>
              <a:rPr lang="en-US" altLang="zh-TW" sz="3200" dirty="0">
                <a:solidFill>
                  <a:srgbClr val="000000"/>
                </a:solidFill>
              </a:rPr>
              <a:t>command to list the files in</a:t>
            </a:r>
          </a:p>
          <a:p>
            <a:pPr marL="0" indent="0">
              <a:buNone/>
            </a:pPr>
            <a:r>
              <a:rPr lang="fr-FR" altLang="zh-TW" sz="3200" dirty="0">
                <a:solidFill>
                  <a:srgbClr val="0000FF"/>
                </a:solidFill>
              </a:rPr>
              <a:t>/content/examples/fast_neural_style/neural_style</a:t>
            </a:r>
            <a:r>
              <a:rPr lang="en-US" altLang="zh-TW" sz="3200" dirty="0">
                <a:solidFill>
                  <a:srgbClr val="0000FF"/>
                </a:solidFill>
              </a:rPr>
              <a:t>  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1DE0991-00CA-4EF9-B056-5F77A2B609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pPr/>
              <a:t>33</a:t>
            </a:fld>
            <a:endParaRPr lang="zh-TW" altLang="en-US" dirty="0"/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D1285F71-06E0-4F46-B021-AB46517FBC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221" y="3865133"/>
            <a:ext cx="11197558" cy="690760"/>
          </a:xfrm>
          <a:prstGeom prst="rect">
            <a:avLst/>
          </a:prstGeom>
          <a:ln w="285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4FF6E76C-373A-4FF8-ADF1-1DD7A7546A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3302" y="4907560"/>
            <a:ext cx="10080470" cy="810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7470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3C49EAE-BBD3-4BB5-A6EA-B540188BB7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dirty="0"/>
              <a:t>List Files (Cont'd)</a:t>
            </a:r>
            <a:endParaRPr lang="zh-TW" altLang="en-US" dirty="0"/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6BC4124D-BF90-478A-BCAD-7AF0E73E12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93963"/>
            <a:ext cx="10281249" cy="552668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3200" dirty="0">
                <a:solidFill>
                  <a:srgbClr val="000000"/>
                </a:solidFill>
              </a:rPr>
              <a:t>Use </a:t>
            </a:r>
            <a:r>
              <a:rPr lang="en-US" altLang="zh-TW" sz="3200" b="1" i="1" dirty="0">
                <a:solidFill>
                  <a:srgbClr val="0000FF"/>
                </a:solidFill>
              </a:rPr>
              <a:t>ls –R</a:t>
            </a:r>
            <a:r>
              <a:rPr lang="zh-TW" altLang="en-US" sz="3200" b="1" i="1" dirty="0">
                <a:solidFill>
                  <a:srgbClr val="0000FF"/>
                </a:solidFill>
              </a:rPr>
              <a:t> </a:t>
            </a:r>
            <a:r>
              <a:rPr lang="en-US" altLang="zh-TW" sz="3200" dirty="0">
                <a:solidFill>
                  <a:srgbClr val="000000"/>
                </a:solidFill>
              </a:rPr>
              <a:t>command to list the files in </a:t>
            </a:r>
            <a:r>
              <a:rPr lang="fr-FR" altLang="zh-TW" sz="3200" dirty="0">
                <a:solidFill>
                  <a:srgbClr val="0000FF"/>
                </a:solidFill>
              </a:rPr>
              <a:t>/content/data</a:t>
            </a:r>
            <a:endParaRPr lang="en-US" altLang="zh-TW" sz="3200" dirty="0">
              <a:solidFill>
                <a:srgbClr val="0000FF"/>
              </a:solidFill>
            </a:endParaRPr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1DE0991-00CA-4EF9-B056-5F77A2B609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pPr/>
              <a:t>34</a:t>
            </a:fld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634AEDC1-23C9-4DAA-B450-FCFE2626BE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8539" y="2380887"/>
            <a:ext cx="4962304" cy="679968"/>
          </a:xfrm>
          <a:prstGeom prst="rect">
            <a:avLst/>
          </a:prstGeom>
          <a:ln w="285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017A4215-890D-44FE-A91E-70B3E5F292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4716" y="2380887"/>
            <a:ext cx="4484733" cy="4111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1702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69BA8B-9A1F-4512-93CE-8CA6A452A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5400" b="1" dirty="0"/>
              <a:t>Append Directory</a:t>
            </a:r>
            <a:endParaRPr lang="zh-TW" altLang="en-US" dirty="0"/>
          </a:p>
        </p:txBody>
      </p:sp>
      <p:sp>
        <p:nvSpPr>
          <p:cNvPr id="9" name="內容版面配置區 2">
            <a:extLst>
              <a:ext uri="{FF2B5EF4-FFF2-40B4-BE49-F238E27FC236}">
                <a16:creationId xmlns:a16="http://schemas.microsoft.com/office/drawing/2014/main" id="{9757CCDB-D5CE-494C-AA87-960984CE1A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93963"/>
            <a:ext cx="10515600" cy="2572957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en-US" altLang="zh-TW" sz="3200" dirty="0"/>
              <a:t>Append Directory </a:t>
            </a:r>
            <a:r>
              <a:rPr lang="en-US" altLang="zh-TW" sz="3200" dirty="0">
                <a:solidFill>
                  <a:srgbClr val="0000FF"/>
                </a:solidFill>
              </a:rPr>
              <a:t>/content/examples/</a:t>
            </a:r>
            <a:r>
              <a:rPr lang="en-US" altLang="zh-TW" sz="3200" dirty="0" err="1">
                <a:solidFill>
                  <a:srgbClr val="0000FF"/>
                </a:solidFill>
              </a:rPr>
              <a:t>fast_neural_style</a:t>
            </a:r>
            <a:r>
              <a:rPr lang="en-US" altLang="zh-TW" sz="3200" dirty="0">
                <a:solidFill>
                  <a:srgbClr val="0000FF"/>
                </a:solidFill>
              </a:rPr>
              <a:t>/</a:t>
            </a:r>
            <a:r>
              <a:rPr lang="en-US" altLang="zh-TW" sz="3200" dirty="0" err="1">
                <a:solidFill>
                  <a:srgbClr val="0000FF"/>
                </a:solidFill>
              </a:rPr>
              <a:t>neural_style</a:t>
            </a:r>
            <a:endParaRPr lang="en-US" altLang="zh-TW" sz="3200" dirty="0">
              <a:solidFill>
                <a:srgbClr val="0000FF"/>
              </a:solidFill>
            </a:endParaRPr>
          </a:p>
          <a:p>
            <a:pPr>
              <a:spcBef>
                <a:spcPts val="1200"/>
              </a:spcBef>
            </a:pPr>
            <a:r>
              <a:rPr lang="en-US" altLang="zh-TW" dirty="0"/>
              <a:t>The </a:t>
            </a:r>
            <a:r>
              <a:rPr lang="en-US" altLang="zh-TW" b="1" dirty="0">
                <a:solidFill>
                  <a:srgbClr val="0000FF"/>
                </a:solidFill>
              </a:rPr>
              <a:t>sys</a:t>
            </a:r>
            <a:r>
              <a:rPr lang="en-US" altLang="zh-TW" dirty="0">
                <a:solidFill>
                  <a:srgbClr val="0000FF"/>
                </a:solidFill>
              </a:rPr>
              <a:t> </a:t>
            </a:r>
            <a:r>
              <a:rPr lang="en-US" altLang="zh-TW" dirty="0"/>
              <a:t>module mainly used to handle Python runtime configuration and resources so that it can interact with the system environment outside the current program.</a:t>
            </a:r>
            <a:endParaRPr lang="zh-TW" altLang="en-US" dirty="0"/>
          </a:p>
          <a:p>
            <a:endParaRPr lang="zh-TW" altLang="en-US" sz="3200" b="1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25AAF4D-2DEB-4A8A-970D-5A03A4F0D9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pPr/>
              <a:t>35</a:t>
            </a:fld>
            <a:endParaRPr lang="zh-TW" altLang="en-US" dirty="0"/>
          </a:p>
        </p:txBody>
      </p:sp>
      <p:sp>
        <p:nvSpPr>
          <p:cNvPr id="11" name="內容版面配置區 2">
            <a:extLst>
              <a:ext uri="{FF2B5EF4-FFF2-40B4-BE49-F238E27FC236}">
                <a16:creationId xmlns:a16="http://schemas.microsoft.com/office/drawing/2014/main" id="{B535A705-9331-4D91-B841-C599A27A4B4A}"/>
              </a:ext>
            </a:extLst>
          </p:cNvPr>
          <p:cNvSpPr txBox="1">
            <a:spLocks/>
          </p:cNvSpPr>
          <p:nvPr/>
        </p:nvSpPr>
        <p:spPr>
          <a:xfrm>
            <a:off x="838200" y="2129058"/>
            <a:ext cx="10515600" cy="12384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572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zh-TW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FBABDE4E-D6A7-48ED-9E01-9097E524015C}"/>
              </a:ext>
            </a:extLst>
          </p:cNvPr>
          <p:cNvSpPr/>
          <p:nvPr/>
        </p:nvSpPr>
        <p:spPr>
          <a:xfrm>
            <a:off x="14813" y="6550223"/>
            <a:ext cx="204780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>
                <a:solidFill>
                  <a:srgbClr val="D4D4D4"/>
                </a:solidFill>
              </a:rPr>
              <a:t> https://docs.python.org/</a:t>
            </a: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807600A1-64FD-43A8-AC57-AABC62F110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571" y="3987167"/>
            <a:ext cx="10802858" cy="1943371"/>
          </a:xfrm>
          <a:prstGeom prst="rect">
            <a:avLst/>
          </a:prstGeom>
          <a:ln w="285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444655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69BA8B-9A1F-4512-93CE-8CA6A452A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Import Torch and Torchvision </a:t>
            </a:r>
            <a:endParaRPr lang="zh-TW" altLang="en-US" dirty="0"/>
          </a:p>
        </p:txBody>
      </p:sp>
      <p:sp>
        <p:nvSpPr>
          <p:cNvPr id="17" name="內容版面配置區 2">
            <a:extLst>
              <a:ext uri="{FF2B5EF4-FFF2-40B4-BE49-F238E27FC236}">
                <a16:creationId xmlns:a16="http://schemas.microsoft.com/office/drawing/2014/main" id="{B6B6740F-99BF-4993-8E24-72CA40E9C0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93963"/>
            <a:ext cx="10515600" cy="309075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b="1" dirty="0">
                <a:solidFill>
                  <a:srgbClr val="0000FF"/>
                </a:solidFill>
              </a:rPr>
              <a:t>Torch</a:t>
            </a:r>
            <a:r>
              <a:rPr lang="en-US" altLang="zh-TW" dirty="0"/>
              <a:t> is an open-source machine learning library, a scientific computing framework. 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altLang="zh-TW" dirty="0"/>
              <a:t>The </a:t>
            </a:r>
            <a:r>
              <a:rPr lang="en-US" altLang="zh-TW" b="1" dirty="0">
                <a:solidFill>
                  <a:srgbClr val="0000FF"/>
                </a:solidFill>
              </a:rPr>
              <a:t>torchvision</a:t>
            </a:r>
            <a:r>
              <a:rPr lang="en-US" altLang="zh-TW" dirty="0"/>
              <a:t> package consists of popular datasets, model architectures, and common image transformations for computer vision.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25AAF4D-2DEB-4A8A-970D-5A03A4F0D9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pPr/>
              <a:t>36</a:t>
            </a:fld>
            <a:endParaRPr lang="zh-TW" altLang="en-US" dirty="0"/>
          </a:p>
        </p:txBody>
      </p:sp>
      <p:sp>
        <p:nvSpPr>
          <p:cNvPr id="14" name="內容版面配置區 5">
            <a:extLst>
              <a:ext uri="{FF2B5EF4-FFF2-40B4-BE49-F238E27FC236}">
                <a16:creationId xmlns:a16="http://schemas.microsoft.com/office/drawing/2014/main" id="{7E7524E9-6C0A-479A-B0F2-F1E64ABA2465}"/>
              </a:ext>
            </a:extLst>
          </p:cNvPr>
          <p:cNvSpPr txBox="1">
            <a:spLocks/>
          </p:cNvSpPr>
          <p:nvPr/>
        </p:nvSpPr>
        <p:spPr>
          <a:xfrm>
            <a:off x="838200" y="1770157"/>
            <a:ext cx="10515600" cy="32728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572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10000"/>
              </a:lnSpc>
            </a:pPr>
            <a:endParaRPr lang="zh-TW" altLang="en-US" dirty="0"/>
          </a:p>
        </p:txBody>
      </p:sp>
      <p:pic>
        <p:nvPicPr>
          <p:cNvPr id="18" name="Picture 4" descr="Torch logo">
            <a:extLst>
              <a:ext uri="{FF2B5EF4-FFF2-40B4-BE49-F238E27FC236}">
                <a16:creationId xmlns:a16="http://schemas.microsoft.com/office/drawing/2014/main" id="{3586B53F-AB6B-4A9B-815B-1887D01ED2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4843" y="646959"/>
            <a:ext cx="2080326" cy="2080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1A7E8BB8-7F3A-4F5A-93B7-FC4BC933B3A6}"/>
              </a:ext>
            </a:extLst>
          </p:cNvPr>
          <p:cNvSpPr/>
          <p:nvPr/>
        </p:nvSpPr>
        <p:spPr>
          <a:xfrm>
            <a:off x="14813" y="6550223"/>
            <a:ext cx="24580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>
                <a:solidFill>
                  <a:srgbClr val="D4D4D4"/>
                </a:solidFill>
              </a:rPr>
              <a:t>https://pypi.org/project/torch/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40AF82A-5091-43BF-98DA-2C241A317A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4923" y="4855313"/>
            <a:ext cx="7742154" cy="1115508"/>
          </a:xfrm>
          <a:prstGeom prst="rect">
            <a:avLst/>
          </a:prstGeom>
          <a:ln w="285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4478092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69BA8B-9A1F-4512-93CE-8CA6A452A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>
                <a:solidFill>
                  <a:srgbClr val="202124"/>
                </a:solidFill>
              </a:rPr>
              <a:t>Import </a:t>
            </a:r>
            <a:r>
              <a:rPr lang="en-US" altLang="zh-TW" dirty="0"/>
              <a:t>Python Imaging Library 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7D0718A-A108-49E9-A0D3-FA1F05766F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The </a:t>
            </a:r>
            <a:r>
              <a:rPr lang="en-US" altLang="zh-TW" b="1" dirty="0">
                <a:solidFill>
                  <a:srgbClr val="0000FF"/>
                </a:solidFill>
              </a:rPr>
              <a:t>Python Imaging Library (PIL) </a:t>
            </a:r>
            <a:r>
              <a:rPr lang="en-US" altLang="zh-TW" dirty="0"/>
              <a:t>is a free and open-source additional library for the Python programming language that adds support for opening, manipulating, and saving many different image file formats.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25AAF4D-2DEB-4A8A-970D-5A03A4F0D9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pPr/>
              <a:t>37</a:t>
            </a:fld>
            <a:endParaRPr lang="zh-TW" altLang="en-US" dirty="0"/>
          </a:p>
        </p:txBody>
      </p:sp>
      <p:sp>
        <p:nvSpPr>
          <p:cNvPr id="11" name="內容版面配置區 2">
            <a:extLst>
              <a:ext uri="{FF2B5EF4-FFF2-40B4-BE49-F238E27FC236}">
                <a16:creationId xmlns:a16="http://schemas.microsoft.com/office/drawing/2014/main" id="{B535A705-9331-4D91-B841-C599A27A4B4A}"/>
              </a:ext>
            </a:extLst>
          </p:cNvPr>
          <p:cNvSpPr txBox="1">
            <a:spLocks/>
          </p:cNvSpPr>
          <p:nvPr/>
        </p:nvSpPr>
        <p:spPr>
          <a:xfrm>
            <a:off x="1008321" y="1652588"/>
            <a:ext cx="10515600" cy="21963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572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zh-TW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FBABDE4E-D6A7-48ED-9E01-9097E524015C}"/>
              </a:ext>
            </a:extLst>
          </p:cNvPr>
          <p:cNvSpPr/>
          <p:nvPr/>
        </p:nvSpPr>
        <p:spPr>
          <a:xfrm>
            <a:off x="14813" y="6550223"/>
            <a:ext cx="204780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>
                <a:solidFill>
                  <a:srgbClr val="D4D4D4"/>
                </a:solidFill>
              </a:rPr>
              <a:t> https://docs.python.org/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D02097C-F237-45DC-A06F-6BA514D35F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0147" y="3665535"/>
            <a:ext cx="7911706" cy="1073888"/>
          </a:xfrm>
          <a:prstGeom prst="rect">
            <a:avLst/>
          </a:prstGeom>
          <a:ln w="285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9422051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69BA8B-9A1F-4512-93CE-8CA6A452A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>
                <a:solidFill>
                  <a:srgbClr val="202124"/>
                </a:solidFill>
              </a:rPr>
              <a:t>Import </a:t>
            </a:r>
            <a:r>
              <a:rPr lang="en-US" altLang="zh-TW" dirty="0"/>
              <a:t>Matplotlib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BAF188F-64CE-4D1F-898F-6AD60FC6B1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93963"/>
            <a:ext cx="10281249" cy="1035941"/>
          </a:xfrm>
        </p:spPr>
        <p:txBody>
          <a:bodyPr>
            <a:normAutofit/>
          </a:bodyPr>
          <a:lstStyle/>
          <a:p>
            <a:r>
              <a:rPr lang="en-US" altLang="zh-TW" b="1" dirty="0">
                <a:solidFill>
                  <a:srgbClr val="0000FF"/>
                </a:solidFill>
              </a:rPr>
              <a:t>Matplotlib</a:t>
            </a:r>
            <a:r>
              <a:rPr lang="en-US" altLang="zh-TW" dirty="0"/>
              <a:t> is a plotting library for Python.</a:t>
            </a:r>
          </a:p>
          <a:p>
            <a:endParaRPr lang="zh-TW" altLang="en-US" sz="24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25AAF4D-2DEB-4A8A-970D-5A03A4F0D9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pPr/>
              <a:t>38</a:t>
            </a:fld>
            <a:endParaRPr lang="zh-TW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FBABDE4E-D6A7-48ED-9E01-9097E524015C}"/>
              </a:ext>
            </a:extLst>
          </p:cNvPr>
          <p:cNvSpPr/>
          <p:nvPr/>
        </p:nvSpPr>
        <p:spPr>
          <a:xfrm>
            <a:off x="14813" y="6550223"/>
            <a:ext cx="186499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>
                <a:solidFill>
                  <a:srgbClr val="D4D4D4"/>
                </a:solidFill>
              </a:rPr>
              <a:t>https://matplotlib.org/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FDEE4277-C7E7-4FBE-9617-C863204185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5654" y="2147797"/>
            <a:ext cx="9480692" cy="1648048"/>
          </a:xfrm>
          <a:prstGeom prst="rect">
            <a:avLst/>
          </a:prstGeom>
          <a:ln w="285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EFB8E39-FB97-491F-8540-FEC3C22632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4449" y="4101397"/>
            <a:ext cx="2388750" cy="238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106708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>
          <a:xfrm>
            <a:off x="9197890" y="6492875"/>
            <a:ext cx="2743200" cy="365125"/>
          </a:xfrm>
        </p:spPr>
        <p:txBody>
          <a:bodyPr/>
          <a:lstStyle/>
          <a:p>
            <a:fld id="{8E9D419F-909D-442D-A7FC-67A1D9C6304F}" type="slidenum">
              <a:rPr lang="zh-TW" altLang="en-US" smtClean="0"/>
              <a:pPr/>
              <a:t>39</a:t>
            </a:fld>
            <a:endParaRPr lang="zh-TW" altLang="en-US" dirty="0"/>
          </a:p>
        </p:txBody>
      </p:sp>
      <p:sp>
        <p:nvSpPr>
          <p:cNvPr id="7" name="標題 6">
            <a:extLst>
              <a:ext uri="{FF2B5EF4-FFF2-40B4-BE49-F238E27FC236}">
                <a16:creationId xmlns:a16="http://schemas.microsoft.com/office/drawing/2014/main" id="{54AFAC65-84CD-4ED6-BC81-E1604DEB64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7025"/>
            <a:ext cx="10515600" cy="1325562"/>
          </a:xfrm>
        </p:spPr>
        <p:txBody>
          <a:bodyPr>
            <a:normAutofit/>
          </a:bodyPr>
          <a:lstStyle/>
          <a:p>
            <a:r>
              <a:rPr lang="en-US" altLang="zh-TW" dirty="0">
                <a:solidFill>
                  <a:srgbClr val="202124"/>
                </a:solidFill>
              </a:rPr>
              <a:t>Change the Images Display Size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647A4291-5213-4D37-88CE-40838BD776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492" y="2726674"/>
            <a:ext cx="10995016" cy="1404652"/>
          </a:xfrm>
          <a:prstGeom prst="rect">
            <a:avLst/>
          </a:prstGeom>
          <a:ln w="285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119785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1"/>
          <p:cNvSpPr txBox="1">
            <a:spLocks/>
          </p:cNvSpPr>
          <p:nvPr/>
        </p:nvSpPr>
        <p:spPr>
          <a:xfrm>
            <a:off x="0" y="2369220"/>
            <a:ext cx="12192000" cy="211956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sz="6600" b="1" dirty="0">
                <a:latin typeface="+mn-lt"/>
                <a:ea typeface="標楷體" panose="03000509000000000000" pitchFamily="65" charset="-120"/>
                <a:cs typeface="Times New Roman" panose="02020603050405020304" pitchFamily="18" charset="0"/>
              </a:rPr>
              <a:t>Convolutional Neural Network</a:t>
            </a:r>
          </a:p>
          <a:p>
            <a:pPr algn="ctr"/>
            <a:r>
              <a:rPr lang="en-US" altLang="zh-TW" sz="6600" b="1" dirty="0">
                <a:latin typeface="+mn-lt"/>
                <a:ea typeface="標楷體" panose="03000509000000000000" pitchFamily="65" charset="-120"/>
                <a:cs typeface="Times New Roman" panose="02020603050405020304" pitchFamily="18" charset="0"/>
              </a:rPr>
              <a:t>(CNN)</a:t>
            </a:r>
            <a:endParaRPr lang="zh-TW" altLang="en-US" sz="6000" b="1" dirty="0">
              <a:latin typeface="+mn-lt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pPr/>
              <a:t>4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9605656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69BA8B-9A1F-4512-93CE-8CA6A452A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Determine the Directories</a:t>
            </a:r>
            <a:endParaRPr lang="zh-TW" altLang="en-US" dirty="0"/>
          </a:p>
        </p:txBody>
      </p:sp>
      <p:sp>
        <p:nvSpPr>
          <p:cNvPr id="10" name="內容版面配置區 2">
            <a:extLst>
              <a:ext uri="{FF2B5EF4-FFF2-40B4-BE49-F238E27FC236}">
                <a16:creationId xmlns:a16="http://schemas.microsoft.com/office/drawing/2014/main" id="{3FDEEE91-6575-4503-AAFF-1DB7522F2F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50" indent="-285750"/>
            <a:r>
              <a:rPr lang="en-US" altLang="zh-TW" sz="3200" b="1" dirty="0" err="1">
                <a:solidFill>
                  <a:srgbClr val="0000FF"/>
                </a:solidFill>
              </a:rPr>
              <a:t>content_path</a:t>
            </a:r>
            <a:r>
              <a:rPr lang="en-US" altLang="zh-TW" sz="3200" b="1" dirty="0">
                <a:solidFill>
                  <a:srgbClr val="0000FF"/>
                </a:solidFill>
              </a:rPr>
              <a:t>: </a:t>
            </a:r>
            <a:r>
              <a:rPr lang="en-US" altLang="zh-TW" sz="3200" dirty="0"/>
              <a:t>directory of the content image.</a:t>
            </a:r>
          </a:p>
          <a:p>
            <a:pPr marL="285750" indent="-285750"/>
            <a:r>
              <a:rPr lang="en-US" altLang="zh-TW" sz="3200" b="1" dirty="0" err="1">
                <a:solidFill>
                  <a:srgbClr val="0000FF"/>
                </a:solidFill>
              </a:rPr>
              <a:t>style_path</a:t>
            </a:r>
            <a:r>
              <a:rPr lang="en-US" altLang="zh-TW" sz="3200" b="1" dirty="0">
                <a:solidFill>
                  <a:srgbClr val="0000FF"/>
                </a:solidFill>
              </a:rPr>
              <a:t>: </a:t>
            </a:r>
            <a:r>
              <a:rPr lang="en-US" altLang="zh-TW" sz="3200" dirty="0"/>
              <a:t>directory of the style image.</a:t>
            </a:r>
          </a:p>
          <a:p>
            <a:pPr marL="285750" indent="-285750"/>
            <a:r>
              <a:rPr lang="en-US" altLang="zh-TW" sz="3200" b="1" dirty="0" err="1">
                <a:solidFill>
                  <a:srgbClr val="0000FF"/>
                </a:solidFill>
              </a:rPr>
              <a:t>model_path</a:t>
            </a:r>
            <a:r>
              <a:rPr lang="en-US" altLang="zh-TW" sz="3200" b="1" dirty="0">
                <a:solidFill>
                  <a:srgbClr val="0000FF"/>
                </a:solidFill>
              </a:rPr>
              <a:t>: </a:t>
            </a:r>
            <a:r>
              <a:rPr lang="en-US" altLang="zh-TW" sz="3200" dirty="0"/>
              <a:t>directory of the trained model.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25AAF4D-2DEB-4A8A-970D-5A03A4F0D9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pPr/>
              <a:t>40</a:t>
            </a:fld>
            <a:endParaRPr lang="zh-TW" altLang="en-US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FF1F1179-8760-4EE9-AE76-7835EF2406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651" y="3784867"/>
            <a:ext cx="10242698" cy="2011754"/>
          </a:xfrm>
          <a:prstGeom prst="rect">
            <a:avLst/>
          </a:prstGeom>
          <a:ln w="285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3379150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69BA8B-9A1F-4512-93CE-8CA6A452A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Display the Imported Image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539BE75-3C56-46F3-99EE-877ADC2098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93963"/>
            <a:ext cx="10515600" cy="1035941"/>
          </a:xfrm>
        </p:spPr>
        <p:txBody>
          <a:bodyPr/>
          <a:lstStyle/>
          <a:p>
            <a:r>
              <a:rPr lang="en-US" altLang="zh-TW" dirty="0"/>
              <a:t>Then load the </a:t>
            </a:r>
            <a:r>
              <a:rPr lang="en-US" altLang="zh-TW" b="1" dirty="0">
                <a:solidFill>
                  <a:srgbClr val="0000FF"/>
                </a:solidFill>
              </a:rPr>
              <a:t>content image </a:t>
            </a:r>
            <a:r>
              <a:rPr lang="en-US" altLang="zh-TW" dirty="0"/>
              <a:t>and </a:t>
            </a:r>
            <a:r>
              <a:rPr lang="en-US" altLang="zh-TW" b="1" dirty="0">
                <a:solidFill>
                  <a:srgbClr val="0000FF"/>
                </a:solidFill>
              </a:rPr>
              <a:t>style image </a:t>
            </a:r>
            <a:r>
              <a:rPr lang="en-US" altLang="zh-TW" dirty="0"/>
              <a:t>from the path you just set.</a:t>
            </a:r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25AAF4D-2DEB-4A8A-970D-5A03A4F0D9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pPr/>
              <a:t>41</a:t>
            </a:fld>
            <a:endParaRPr lang="zh-TW" altLang="en-US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DCDEB1D8-9106-44D7-9BCA-7D08944E13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30" y="3099627"/>
            <a:ext cx="10934740" cy="2115882"/>
          </a:xfrm>
          <a:prstGeom prst="rect">
            <a:avLst/>
          </a:prstGeom>
          <a:ln w="285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7761535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69BA8B-9A1F-4512-93CE-8CA6A452A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Display the Imported Image (Cont'd)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25AAF4D-2DEB-4A8A-970D-5A03A4F0D9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97890" y="6492875"/>
            <a:ext cx="2743200" cy="365125"/>
          </a:xfrm>
        </p:spPr>
        <p:txBody>
          <a:bodyPr/>
          <a:lstStyle/>
          <a:p>
            <a:fld id="{8E9D419F-909D-442D-A7FC-67A1D9C6304F}" type="slidenum">
              <a:rPr lang="zh-TW" altLang="en-US" smtClean="0"/>
              <a:pPr/>
              <a:t>42</a:t>
            </a:fld>
            <a:endParaRPr lang="zh-TW" altLang="en-US" dirty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78E73873-6EAF-44F3-8CB8-518CF88FBC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28055"/>
            <a:ext cx="4028540" cy="4864820"/>
          </a:xfrm>
          <a:prstGeom prst="rect">
            <a:avLst/>
          </a:prstGeom>
          <a:ln w="285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74FE06D6-31A6-4748-A594-2DAC4BDE0B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0719" y="2415619"/>
            <a:ext cx="2455155" cy="3646627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2A0F8EBF-4F07-486A-8A6F-F44EEBC4BF1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3486" y="3152466"/>
            <a:ext cx="3228090" cy="2172932"/>
          </a:xfrm>
          <a:prstGeom prst="rect">
            <a:avLst/>
          </a:prstGeom>
        </p:spPr>
      </p:pic>
      <p:sp>
        <p:nvSpPr>
          <p:cNvPr id="13" name="內容版面配置區 2">
            <a:extLst>
              <a:ext uri="{FF2B5EF4-FFF2-40B4-BE49-F238E27FC236}">
                <a16:creationId xmlns:a16="http://schemas.microsoft.com/office/drawing/2014/main" id="{322A5D22-26A8-4678-9983-AACF457B85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90205" y="1951587"/>
            <a:ext cx="2676181" cy="49077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zh-TW" sz="2800" dirty="0"/>
              <a:t>Content Image</a:t>
            </a:r>
            <a:endParaRPr lang="zh-TW" altLang="en-US" sz="2800" dirty="0"/>
          </a:p>
        </p:txBody>
      </p:sp>
      <p:sp>
        <p:nvSpPr>
          <p:cNvPr id="14" name="內容版面配置區 2">
            <a:extLst>
              <a:ext uri="{FF2B5EF4-FFF2-40B4-BE49-F238E27FC236}">
                <a16:creationId xmlns:a16="http://schemas.microsoft.com/office/drawing/2014/main" id="{95594D2D-4A6C-4963-9B2F-04A70C6E52F4}"/>
              </a:ext>
            </a:extLst>
          </p:cNvPr>
          <p:cNvSpPr txBox="1">
            <a:spLocks/>
          </p:cNvSpPr>
          <p:nvPr/>
        </p:nvSpPr>
        <p:spPr>
          <a:xfrm>
            <a:off x="8677619" y="2734542"/>
            <a:ext cx="2676181" cy="4907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572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zh-TW" sz="2800" dirty="0"/>
              <a:t>Style Image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74509354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69BA8B-9A1F-4512-93CE-8CA6A452A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Running Model on CPU or GPU</a:t>
            </a:r>
            <a:endParaRPr lang="zh-TW" altLang="en-US" dirty="0"/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D7F8A30B-B816-44CD-8E14-A0602C9ACF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93963"/>
            <a:ext cx="10515600" cy="600938"/>
          </a:xfrm>
        </p:spPr>
        <p:txBody>
          <a:bodyPr/>
          <a:lstStyle/>
          <a:p>
            <a:r>
              <a:rPr lang="en-US" altLang="zh-TW" sz="3200" dirty="0"/>
              <a:t>Set the program to run on the </a:t>
            </a:r>
            <a:r>
              <a:rPr lang="en-US" altLang="zh-TW" sz="3200" b="1" dirty="0">
                <a:solidFill>
                  <a:srgbClr val="0000FF"/>
                </a:solidFill>
              </a:rPr>
              <a:t>CPU</a:t>
            </a:r>
            <a:r>
              <a:rPr lang="en-US" altLang="zh-TW" sz="3200" dirty="0"/>
              <a:t>.</a:t>
            </a:r>
            <a:endParaRPr lang="en-US" altLang="zh-TW" sz="44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25AAF4D-2DEB-4A8A-970D-5A03A4F0D9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pPr/>
              <a:t>43</a:t>
            </a:fld>
            <a:endParaRPr lang="zh-TW" altLang="en-US" dirty="0"/>
          </a:p>
        </p:txBody>
      </p:sp>
      <p:pic>
        <p:nvPicPr>
          <p:cNvPr id="8" name="內容版面配置區 14">
            <a:extLst>
              <a:ext uri="{FF2B5EF4-FFF2-40B4-BE49-F238E27FC236}">
                <a16:creationId xmlns:a16="http://schemas.microsoft.com/office/drawing/2014/main" id="{D30A0C67-9394-4F3C-91ED-AFCC15CC4E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2596" y="3191281"/>
            <a:ext cx="9926808" cy="1762900"/>
          </a:xfrm>
          <a:prstGeom prst="rect">
            <a:avLst/>
          </a:prstGeom>
          <a:ln w="285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609652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69BA8B-9A1F-4512-93CE-8CA6A452A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Transform Array to Tensor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992C5FF-140B-42C9-A200-26603586A9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93963"/>
            <a:ext cx="10515600" cy="2400452"/>
          </a:xfrm>
        </p:spPr>
        <p:txBody>
          <a:bodyPr>
            <a:normAutofit fontScale="925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>
                <a:effectLst/>
              </a:rPr>
              <a:t>Transform the </a:t>
            </a:r>
            <a:r>
              <a:rPr lang="en-US" altLang="zh-TW" b="1" dirty="0">
                <a:solidFill>
                  <a:srgbClr val="0000FF"/>
                </a:solidFill>
                <a:effectLst/>
              </a:rPr>
              <a:t>array</a:t>
            </a:r>
            <a:r>
              <a:rPr lang="en-US" altLang="zh-TW" dirty="0">
                <a:solidFill>
                  <a:srgbClr val="0000FF"/>
                </a:solidFill>
                <a:effectLst/>
              </a:rPr>
              <a:t> </a:t>
            </a:r>
            <a:r>
              <a:rPr lang="en-US" altLang="zh-TW" dirty="0">
                <a:effectLst/>
              </a:rPr>
              <a:t>with shape </a:t>
            </a:r>
            <a:r>
              <a:rPr lang="en-US" altLang="zh-TW" dirty="0">
                <a:solidFill>
                  <a:srgbClr val="0000FF"/>
                </a:solidFill>
                <a:effectLst/>
              </a:rPr>
              <a:t>[H, W, C] </a:t>
            </a:r>
            <a:r>
              <a:rPr lang="en-US" altLang="zh-TW" dirty="0">
                <a:effectLst/>
              </a:rPr>
              <a:t>and each range is </a:t>
            </a:r>
            <a:r>
              <a:rPr lang="en-US" altLang="zh-TW" dirty="0">
                <a:solidFill>
                  <a:srgbClr val="0000FF"/>
                </a:solidFill>
                <a:effectLst/>
              </a:rPr>
              <a:t>[0, 255] </a:t>
            </a:r>
            <a:r>
              <a:rPr lang="en-US" altLang="zh-TW" dirty="0">
                <a:effectLst/>
              </a:rPr>
              <a:t>to a </a:t>
            </a:r>
            <a:r>
              <a:rPr lang="en-US" altLang="zh-TW" b="1" dirty="0">
                <a:solidFill>
                  <a:srgbClr val="FF0000"/>
                </a:solidFill>
              </a:rPr>
              <a:t>t</a:t>
            </a:r>
            <a:r>
              <a:rPr lang="en-US" altLang="zh-TW" b="1" dirty="0">
                <a:solidFill>
                  <a:srgbClr val="FF0000"/>
                </a:solidFill>
                <a:effectLst/>
              </a:rPr>
              <a:t>ensor</a:t>
            </a:r>
            <a:r>
              <a:rPr lang="en-US" altLang="zh-TW" dirty="0">
                <a:solidFill>
                  <a:srgbClr val="FF0000"/>
                </a:solidFill>
                <a:effectLst/>
              </a:rPr>
              <a:t> </a:t>
            </a:r>
            <a:r>
              <a:rPr lang="en-US" altLang="zh-TW" dirty="0">
                <a:effectLst/>
              </a:rPr>
              <a:t>with shape </a:t>
            </a:r>
            <a:r>
              <a:rPr lang="en-US" altLang="zh-TW" dirty="0">
                <a:solidFill>
                  <a:srgbClr val="FF0000"/>
                </a:solidFill>
                <a:effectLst/>
              </a:rPr>
              <a:t>[C, H, W] </a:t>
            </a:r>
            <a:r>
              <a:rPr lang="en-US" altLang="zh-TW" dirty="0">
                <a:effectLst/>
              </a:rPr>
              <a:t>and each range is </a:t>
            </a:r>
            <a:r>
              <a:rPr lang="en-US" altLang="zh-TW" dirty="0">
                <a:solidFill>
                  <a:srgbClr val="FF0000"/>
                </a:solidFill>
                <a:effectLst/>
              </a:rPr>
              <a:t>[0, 1.0]</a:t>
            </a:r>
            <a:r>
              <a:rPr lang="en-US" altLang="zh-TW" dirty="0">
                <a:effectLst/>
              </a:rPr>
              <a:t>.</a:t>
            </a:r>
            <a:endParaRPr lang="en-US" altLang="zh-TW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3200" dirty="0">
                <a:effectLst/>
              </a:rPr>
              <a:t>H = Height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3200" dirty="0">
                <a:effectLst/>
              </a:rPr>
              <a:t>W = Width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3200" dirty="0">
                <a:effectLst/>
              </a:rPr>
              <a:t>C = Channel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25AAF4D-2DEB-4A8A-970D-5A03A4F0D9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pPr/>
              <a:t>44</a:t>
            </a:fld>
            <a:endParaRPr lang="zh-TW" altLang="en-US" dirty="0"/>
          </a:p>
        </p:txBody>
      </p:sp>
      <p:sp>
        <p:nvSpPr>
          <p:cNvPr id="15" name="箭號: 向右 14">
            <a:extLst>
              <a:ext uri="{FF2B5EF4-FFF2-40B4-BE49-F238E27FC236}">
                <a16:creationId xmlns:a16="http://schemas.microsoft.com/office/drawing/2014/main" id="{AA3F88D8-9722-482D-A9FD-1218C319A158}"/>
              </a:ext>
            </a:extLst>
          </p:cNvPr>
          <p:cNvSpPr/>
          <p:nvPr/>
        </p:nvSpPr>
        <p:spPr>
          <a:xfrm>
            <a:off x="4522875" y="4900031"/>
            <a:ext cx="1052623" cy="42530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3FEE3078-BBE9-474D-A648-C63C184151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064" y="4005735"/>
            <a:ext cx="3279540" cy="2329100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298B7B42-29E9-414E-8C4A-D5B12104EB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4769" y="3948132"/>
            <a:ext cx="5723596" cy="2519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21721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69BA8B-9A1F-4512-93CE-8CA6A452A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Transform Array to Tensor (Cont'd)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25AAF4D-2DEB-4A8A-970D-5A03A4F0D9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97890" y="6492875"/>
            <a:ext cx="2743200" cy="365125"/>
          </a:xfrm>
        </p:spPr>
        <p:txBody>
          <a:bodyPr/>
          <a:lstStyle/>
          <a:p>
            <a:fld id="{8E9D419F-909D-442D-A7FC-67A1D9C6304F}" type="slidenum">
              <a:rPr lang="zh-TW" altLang="en-US" smtClean="0"/>
              <a:pPr/>
              <a:t>45</a:t>
            </a:fld>
            <a:endParaRPr lang="zh-TW" altLang="en-US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BDCC28D0-B1DB-42FB-99D8-04A80F9B87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2174" y="2663825"/>
            <a:ext cx="3554262" cy="4011612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A8706D5C-A5FC-4B5A-8540-628AE428B5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9105" y="1323647"/>
            <a:ext cx="6716078" cy="1269412"/>
          </a:xfrm>
          <a:prstGeom prst="rect">
            <a:avLst/>
          </a:prstGeom>
          <a:ln w="285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5121572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69BA8B-9A1F-4512-93CE-8CA6A452A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Transform Array to Tensor (Cont'd)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25AAF4D-2DEB-4A8A-970D-5A03A4F0D9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pPr/>
              <a:t>46</a:t>
            </a:fld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39B6E7F1-983D-494C-83B6-E246D3CA67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0715" y="1289029"/>
            <a:ext cx="7716327" cy="2000529"/>
          </a:xfrm>
          <a:prstGeom prst="rect">
            <a:avLst/>
          </a:prstGeom>
          <a:ln w="285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78B7484B-93B9-49BD-8B02-2E4FBFE8F0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5102" y="3520650"/>
            <a:ext cx="6167551" cy="2741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8120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69BA8B-9A1F-4512-93CE-8CA6A452A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Add a New Dimension to the Tensor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25AAF4D-2DEB-4A8A-970D-5A03A4F0D9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pPr/>
              <a:t>47</a:t>
            </a:fld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9B73241-AFDF-4C1F-84CC-3BBFB01B9B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4887" y="1443264"/>
            <a:ext cx="3496163" cy="828791"/>
          </a:xfrm>
          <a:prstGeom prst="rect">
            <a:avLst/>
          </a:prstGeom>
          <a:ln w="285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F85C96E3-B69F-4226-B0D8-B0F79C539D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4887" y="3683514"/>
            <a:ext cx="8487960" cy="1581371"/>
          </a:xfrm>
          <a:prstGeom prst="rect">
            <a:avLst/>
          </a:prstGeom>
          <a:ln w="285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B12EA0C-D401-4718-B382-14312085AF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81725" y="2448362"/>
            <a:ext cx="5001848" cy="529422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B1DA019A-182E-4125-899E-8A0498124E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81725" y="5453600"/>
            <a:ext cx="5640748" cy="541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96158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69BA8B-9A1F-4512-93CE-8CA6A452A4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442" y="163057"/>
            <a:ext cx="10597116" cy="1585156"/>
          </a:xfrm>
        </p:spPr>
        <p:txBody>
          <a:bodyPr>
            <a:normAutofit/>
          </a:bodyPr>
          <a:lstStyle/>
          <a:p>
            <a:r>
              <a:rPr lang="en-US" altLang="zh-TW" dirty="0">
                <a:solidFill>
                  <a:srgbClr val="202124"/>
                </a:solidFill>
              </a:rPr>
              <a:t>Import Transfer Network and Trained Model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25AAF4D-2DEB-4A8A-970D-5A03A4F0D9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97890" y="6492875"/>
            <a:ext cx="2743200" cy="365125"/>
          </a:xfrm>
        </p:spPr>
        <p:txBody>
          <a:bodyPr/>
          <a:lstStyle/>
          <a:p>
            <a:fld id="{8E9D419F-909D-442D-A7FC-67A1D9C6304F}" type="slidenum">
              <a:rPr lang="zh-TW" altLang="en-US" smtClean="0"/>
              <a:pPr/>
              <a:t>48</a:t>
            </a:fld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B062EDF-6168-45D9-8832-8D115E1119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2373" y="1786051"/>
            <a:ext cx="5658640" cy="2391109"/>
          </a:xfrm>
          <a:prstGeom prst="rect">
            <a:avLst/>
          </a:prstGeom>
          <a:ln w="285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266986B5-B04C-46EF-A29E-19C4772C2F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1820" y="4406609"/>
            <a:ext cx="6239746" cy="208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87076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69BA8B-9A1F-4512-93CE-8CA6A452A4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757"/>
            <a:ext cx="10515600" cy="1601959"/>
          </a:xfrm>
        </p:spPr>
        <p:txBody>
          <a:bodyPr>
            <a:noAutofit/>
          </a:bodyPr>
          <a:lstStyle/>
          <a:p>
            <a:r>
              <a:rPr lang="en-US" altLang="zh-TW" dirty="0">
                <a:solidFill>
                  <a:srgbClr val="202124"/>
                </a:solidFill>
              </a:rPr>
              <a:t>Import Trained Model into Transfer Network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25AAF4D-2DEB-4A8A-970D-5A03A4F0D9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pPr/>
              <a:t>49</a:t>
            </a:fld>
            <a:endParaRPr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815155E2-1F1E-4E31-868D-0085E69AB2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2980" y="4134466"/>
            <a:ext cx="5772414" cy="648586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BD503B50-91A1-45FB-BA2D-3C9287535F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087" y="2496471"/>
            <a:ext cx="10501826" cy="1410934"/>
          </a:xfrm>
          <a:prstGeom prst="rect">
            <a:avLst/>
          </a:prstGeom>
          <a:ln w="285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135521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sz="5400" b="1" dirty="0">
                <a:latin typeface="+mn-lt"/>
              </a:rPr>
              <a:t>Convolutional Neural Network (CNN)</a:t>
            </a:r>
            <a:endParaRPr lang="zh-TW" altLang="en-US" sz="5400" b="1" dirty="0">
              <a:latin typeface="+mn-lt"/>
            </a:endParaRPr>
          </a:p>
        </p:txBody>
      </p:sp>
      <p:pic>
        <p:nvPicPr>
          <p:cNvPr id="9" name="內容版面配置區 8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534806"/>
            <a:ext cx="10515600" cy="2190025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pPr/>
              <a:t>5</a:t>
            </a:fld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14813" y="6550223"/>
            <a:ext cx="29483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>
                <a:solidFill>
                  <a:srgbClr val="D4D4D4"/>
                </a:solidFill>
              </a:rPr>
              <a:t> https://arxiv.org/pdf/1604.07043.pdf</a:t>
            </a:r>
          </a:p>
        </p:txBody>
      </p:sp>
    </p:spTree>
    <p:extLst>
      <p:ext uri="{BB962C8B-B14F-4D97-AF65-F5344CB8AC3E}">
        <p14:creationId xmlns:p14="http://schemas.microsoft.com/office/powerpoint/2010/main" val="336044326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69BA8B-9A1F-4512-93CE-8CA6A452A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Import Network to Device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25AAF4D-2DEB-4A8A-970D-5A03A4F0D9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pPr/>
              <a:t>50</a:t>
            </a:fld>
            <a:endParaRPr lang="zh-TW" altLang="en-US" dirty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E2341E20-4227-4FAF-B09B-28DE4EADD8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5759" y="2572948"/>
            <a:ext cx="9580482" cy="3911412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704A162C-628B-4A0E-9DA0-5F3F297869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3944" y="1492680"/>
            <a:ext cx="4744112" cy="866896"/>
          </a:xfrm>
          <a:prstGeom prst="rect">
            <a:avLst/>
          </a:prstGeom>
          <a:ln w="285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4875571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69BA8B-9A1F-4512-93CE-8CA6A452A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Transfer Style to the Content Image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293963"/>
            <a:ext cx="10515600" cy="887377"/>
          </a:xfrm>
        </p:spPr>
        <p:txBody>
          <a:bodyPr/>
          <a:lstStyle/>
          <a:p>
            <a:r>
              <a:rPr lang="en-US" altLang="zh-TW" b="1" dirty="0" err="1">
                <a:solidFill>
                  <a:srgbClr val="0000FF"/>
                </a:solidFill>
              </a:rPr>
              <a:t>torch.no_grad</a:t>
            </a:r>
            <a:r>
              <a:rPr lang="en-US" altLang="zh-TW" b="1" dirty="0">
                <a:solidFill>
                  <a:srgbClr val="0000FF"/>
                </a:solidFill>
              </a:rPr>
              <a:t>(): </a:t>
            </a:r>
            <a:r>
              <a:rPr lang="en-US" altLang="zh-TW" dirty="0">
                <a:solidFill>
                  <a:srgbClr val="262626"/>
                </a:solidFill>
              </a:rPr>
              <a:t>disable gradient calculation.</a:t>
            </a:r>
            <a:endParaRPr lang="zh-TW" altLang="en-US" dirty="0"/>
          </a:p>
          <a:p>
            <a:pPr marL="0" indent="0">
              <a:buNone/>
            </a:pP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25AAF4D-2DEB-4A8A-970D-5A03A4F0D9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pPr/>
              <a:t>51</a:t>
            </a:fld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DA7BFB05-2CE1-44E4-9D0D-3690311532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5910" y="2887200"/>
            <a:ext cx="9580180" cy="2371062"/>
          </a:xfrm>
          <a:prstGeom prst="rect">
            <a:avLst/>
          </a:prstGeom>
          <a:ln w="285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944021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69BA8B-9A1F-4512-93CE-8CA6A452A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Process the Output Image</a:t>
            </a:r>
            <a:endParaRPr lang="zh-TW" altLang="en-US" dirty="0"/>
          </a:p>
        </p:txBody>
      </p:sp>
      <p:sp>
        <p:nvSpPr>
          <p:cNvPr id="8" name="內容版面配置區 2">
            <a:extLst>
              <a:ext uri="{FF2B5EF4-FFF2-40B4-BE49-F238E27FC236}">
                <a16:creationId xmlns:a16="http://schemas.microsoft.com/office/drawing/2014/main" id="{E43EF099-E279-4616-8A24-CB23B18FFE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93963"/>
            <a:ext cx="10515600" cy="633989"/>
          </a:xfrm>
        </p:spPr>
        <p:txBody>
          <a:bodyPr>
            <a:normAutofit/>
          </a:bodyPr>
          <a:lstStyle/>
          <a:p>
            <a:r>
              <a:rPr lang="en-US" altLang="zh-TW" sz="3200" dirty="0"/>
              <a:t>We need to remove a dimension from output image.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25AAF4D-2DEB-4A8A-970D-5A03A4F0D9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pPr/>
              <a:t>52</a:t>
            </a:fld>
            <a:endParaRPr lang="zh-TW" altLang="en-US" dirty="0"/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37901803-5A7C-4088-BC28-FF35350946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4417" y="2067731"/>
            <a:ext cx="4660258" cy="387114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5E5005BD-6B05-4796-B23B-44CBD5B10E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3527" y="2075741"/>
            <a:ext cx="4769242" cy="371095"/>
          </a:xfrm>
          <a:prstGeom prst="rect">
            <a:avLst/>
          </a:prstGeom>
        </p:spPr>
      </p:pic>
      <p:sp>
        <p:nvSpPr>
          <p:cNvPr id="16" name="箭號: 向右 15">
            <a:extLst>
              <a:ext uri="{FF2B5EF4-FFF2-40B4-BE49-F238E27FC236}">
                <a16:creationId xmlns:a16="http://schemas.microsoft.com/office/drawing/2014/main" id="{AE8A3996-374B-4963-B25F-91C08422C009}"/>
              </a:ext>
            </a:extLst>
          </p:cNvPr>
          <p:cNvSpPr/>
          <p:nvPr/>
        </p:nvSpPr>
        <p:spPr>
          <a:xfrm>
            <a:off x="5929152" y="2136243"/>
            <a:ext cx="378881" cy="2500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D2B590C8-55E1-4FB9-9F8E-1C7DA20F14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5980" y="5249220"/>
            <a:ext cx="4985224" cy="414108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6B8C780D-4399-48E3-8A0E-37082BD856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00207" y="3318123"/>
            <a:ext cx="4191585" cy="1648055"/>
          </a:xfrm>
          <a:prstGeom prst="rect">
            <a:avLst/>
          </a:prstGeom>
          <a:ln w="285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3507864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69BA8B-9A1F-4512-93CE-8CA6A452A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>
                <a:solidFill>
                  <a:srgbClr val="202124"/>
                </a:solidFill>
              </a:rPr>
              <a:t>Process the Output Image (Cont'd)</a:t>
            </a:r>
            <a:endParaRPr lang="zh-TW" altLang="en-US" dirty="0"/>
          </a:p>
        </p:txBody>
      </p:sp>
      <p:sp>
        <p:nvSpPr>
          <p:cNvPr id="11" name="內容版面配置區 2">
            <a:extLst>
              <a:ext uri="{FF2B5EF4-FFF2-40B4-BE49-F238E27FC236}">
                <a16:creationId xmlns:a16="http://schemas.microsoft.com/office/drawing/2014/main" id="{F97D2DDE-F72C-47D0-A924-781B38D6F6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93963"/>
            <a:ext cx="10515600" cy="1035941"/>
          </a:xfrm>
        </p:spPr>
        <p:txBody>
          <a:bodyPr>
            <a:normAutofit/>
          </a:bodyPr>
          <a:lstStyle/>
          <a:p>
            <a:r>
              <a:rPr lang="en-US" altLang="zh-TW" dirty="0"/>
              <a:t>Clamp the value between 0 and 255, then transform the </a:t>
            </a:r>
            <a:r>
              <a:rPr lang="en-US" altLang="zh-TW" b="1" dirty="0">
                <a:solidFill>
                  <a:srgbClr val="0000FF"/>
                </a:solidFill>
              </a:rPr>
              <a:t>tensor </a:t>
            </a:r>
            <a:r>
              <a:rPr lang="en-US" altLang="zh-TW" dirty="0"/>
              <a:t>into an </a:t>
            </a:r>
            <a:r>
              <a:rPr lang="en-US" altLang="zh-TW" b="1" dirty="0">
                <a:solidFill>
                  <a:srgbClr val="0000FF"/>
                </a:solidFill>
              </a:rPr>
              <a:t>array</a:t>
            </a:r>
            <a:r>
              <a:rPr lang="en-US" altLang="zh-TW" dirty="0"/>
              <a:t>.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25AAF4D-2DEB-4A8A-970D-5A03A4F0D9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pPr/>
              <a:t>53</a:t>
            </a:fld>
            <a:endParaRPr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35D16E65-E7C7-4689-9297-61E171402D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8073" y="2472337"/>
            <a:ext cx="5915851" cy="1581371"/>
          </a:xfrm>
          <a:prstGeom prst="rect">
            <a:avLst/>
          </a:prstGeom>
          <a:ln w="285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30D0C06B-0B21-484A-BA31-C4A29A38A6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8160" y="4295554"/>
            <a:ext cx="5115680" cy="2319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35086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標題 1">
            <a:extLst>
              <a:ext uri="{FF2B5EF4-FFF2-40B4-BE49-F238E27FC236}">
                <a16:creationId xmlns:a16="http://schemas.microsoft.com/office/drawing/2014/main" id="{AD76351C-0072-4435-B8EA-59F4DACC1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Process the Output Image (Cont'd)</a:t>
            </a:r>
            <a:endParaRPr lang="zh-TW" altLang="en-US" dirty="0"/>
          </a:p>
        </p:txBody>
      </p:sp>
      <p:sp>
        <p:nvSpPr>
          <p:cNvPr id="20" name="內容版面配置區 2">
            <a:extLst>
              <a:ext uri="{FF2B5EF4-FFF2-40B4-BE49-F238E27FC236}">
                <a16:creationId xmlns:a16="http://schemas.microsoft.com/office/drawing/2014/main" id="{488ADCA6-1444-4854-ACE6-2E0468E272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93963"/>
            <a:ext cx="10515600" cy="1537372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>
                <a:effectLst/>
              </a:rPr>
              <a:t>Transform the array with shape </a:t>
            </a:r>
            <a:r>
              <a:rPr lang="en-US" altLang="zh-TW" dirty="0">
                <a:solidFill>
                  <a:srgbClr val="0000FF"/>
                </a:solidFill>
                <a:effectLst/>
              </a:rPr>
              <a:t>[C, H, W]</a:t>
            </a:r>
            <a:r>
              <a:rPr lang="en-US" altLang="zh-TW" dirty="0">
                <a:effectLst/>
              </a:rPr>
              <a:t> to shape </a:t>
            </a:r>
            <a:r>
              <a:rPr lang="en-US" altLang="zh-TW" dirty="0">
                <a:solidFill>
                  <a:srgbClr val="0000FF"/>
                </a:solidFill>
                <a:effectLst/>
              </a:rPr>
              <a:t>[H, W, C]</a:t>
            </a:r>
            <a:r>
              <a:rPr lang="en-US" altLang="zh-TW" dirty="0">
                <a:effectLst/>
              </a:rPr>
              <a:t>, then transform data type from float point into unsigned integer.</a:t>
            </a:r>
            <a:endParaRPr lang="en-US" altLang="zh-TW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25AAF4D-2DEB-4A8A-970D-5A03A4F0D9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pPr/>
              <a:t>54</a:t>
            </a:fld>
            <a:endParaRPr lang="zh-TW" altLang="en-US" dirty="0"/>
          </a:p>
        </p:txBody>
      </p:sp>
      <p:pic>
        <p:nvPicPr>
          <p:cNvPr id="27" name="圖片 26">
            <a:extLst>
              <a:ext uri="{FF2B5EF4-FFF2-40B4-BE49-F238E27FC236}">
                <a16:creationId xmlns:a16="http://schemas.microsoft.com/office/drawing/2014/main" id="{E5407237-DDCA-4762-A7BD-24176ABA3D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4081" y="6044011"/>
            <a:ext cx="2129888" cy="363800"/>
          </a:xfrm>
          <a:prstGeom prst="rect">
            <a:avLst/>
          </a:prstGeom>
        </p:spPr>
      </p:pic>
      <p:pic>
        <p:nvPicPr>
          <p:cNvPr id="28" name="圖片 27">
            <a:extLst>
              <a:ext uri="{FF2B5EF4-FFF2-40B4-BE49-F238E27FC236}">
                <a16:creationId xmlns:a16="http://schemas.microsoft.com/office/drawing/2014/main" id="{26FE2F70-7EA7-487D-AAF4-FBC1692235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3715" y="3797430"/>
            <a:ext cx="2116658" cy="330728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863AC3FC-2832-48A5-9D69-D26C74A676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45786" y="2753844"/>
            <a:ext cx="2886478" cy="876422"/>
          </a:xfrm>
          <a:prstGeom prst="rect">
            <a:avLst/>
          </a:prstGeom>
          <a:ln w="285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8848640E-AE26-4A1B-9795-E2278C0F09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7580" y="4503845"/>
            <a:ext cx="10436978" cy="1327476"/>
          </a:xfrm>
          <a:prstGeom prst="rect">
            <a:avLst/>
          </a:prstGeom>
          <a:ln w="285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5800376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69BA8B-9A1F-4512-93CE-8CA6A452A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Display the Output Image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25AAF4D-2DEB-4A8A-970D-5A03A4F0D9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pPr/>
              <a:t>55</a:t>
            </a:fld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880AE10-9F7F-4380-85F0-BC50C0E1A3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3345" y="2921957"/>
            <a:ext cx="4812615" cy="1902398"/>
          </a:xfrm>
          <a:prstGeom prst="rect">
            <a:avLst/>
          </a:prstGeom>
          <a:ln w="285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8EAE9F9D-F71F-433C-9A39-5BFF87E5CF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6222" y="1705772"/>
            <a:ext cx="3002434" cy="4334768"/>
          </a:xfrm>
          <a:prstGeom prst="rect">
            <a:avLst/>
          </a:prstGeom>
        </p:spPr>
      </p:pic>
      <p:sp>
        <p:nvSpPr>
          <p:cNvPr id="9" name="內容版面配置區 2">
            <a:extLst>
              <a:ext uri="{FF2B5EF4-FFF2-40B4-BE49-F238E27FC236}">
                <a16:creationId xmlns:a16="http://schemas.microsoft.com/office/drawing/2014/main" id="{E1B74061-3B19-442B-8E3B-9269A0BC6E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9348" y="1366720"/>
            <a:ext cx="2676181" cy="49077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zh-TW" sz="2800" dirty="0"/>
              <a:t>Output Image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6804055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69BA8B-9A1F-4512-93CE-8CA6A452A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Exercise</a:t>
            </a:r>
            <a:r>
              <a:rPr lang="zh-TW" altLang="en-US" dirty="0"/>
              <a:t> </a:t>
            </a:r>
            <a:r>
              <a:rPr lang="en-US" altLang="zh-TW" dirty="0"/>
              <a:t>1</a:t>
            </a:r>
            <a:endParaRPr lang="zh-TW" altLang="en-US" dirty="0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5E80886B-435A-4878-A276-60A15F2EA2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93963"/>
            <a:ext cx="10515600" cy="163652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sz="3200" dirty="0"/>
              <a:t>Choose any style from</a:t>
            </a:r>
            <a:r>
              <a:rPr lang="en-US" altLang="zh-TW" sz="3200" b="1" dirty="0"/>
              <a:t> </a:t>
            </a:r>
            <a:r>
              <a:rPr lang="en-US" altLang="zh-TW" sz="3200" b="1" dirty="0">
                <a:solidFill>
                  <a:srgbClr val="0000FF"/>
                </a:solidFill>
              </a:rPr>
              <a:t>style02</a:t>
            </a:r>
            <a:r>
              <a:rPr lang="en-US" altLang="zh-TW" sz="3200" b="1" dirty="0"/>
              <a:t> </a:t>
            </a:r>
            <a:r>
              <a:rPr lang="en-US" altLang="zh-TW" sz="3200" dirty="0"/>
              <a:t>to </a:t>
            </a:r>
            <a:r>
              <a:rPr lang="en-US" altLang="zh-TW" sz="3200" b="1" dirty="0">
                <a:solidFill>
                  <a:srgbClr val="0000FF"/>
                </a:solidFill>
              </a:rPr>
              <a:t>style05</a:t>
            </a:r>
            <a:r>
              <a:rPr lang="en-US" altLang="zh-TW" sz="3200" b="1" dirty="0"/>
              <a:t> </a:t>
            </a:r>
            <a:r>
              <a:rPr lang="en-US" altLang="zh-TW" sz="3200" dirty="0"/>
              <a:t>we provided for implementation.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25AAF4D-2DEB-4A8A-970D-5A03A4F0D9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pPr/>
              <a:t>56</a:t>
            </a:fld>
            <a:endParaRPr lang="zh-TW" altLang="en-US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0DFEC200-F67B-434B-80BA-B36838EC1A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2724" y="3149157"/>
            <a:ext cx="7584434" cy="2056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41882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>
          <a:xfrm>
            <a:off x="9197890" y="6492875"/>
            <a:ext cx="2743200" cy="365125"/>
          </a:xfrm>
        </p:spPr>
        <p:txBody>
          <a:bodyPr/>
          <a:lstStyle/>
          <a:p>
            <a:fld id="{8E9D419F-909D-442D-A7FC-67A1D9C6304F}" type="slidenum">
              <a:rPr lang="zh-TW" altLang="en-US" smtClean="0"/>
              <a:pPr/>
              <a:t>57</a:t>
            </a:fld>
            <a:endParaRPr lang="zh-TW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0" y="2840602"/>
            <a:ext cx="1219200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6600" b="1" dirty="0"/>
              <a:t>Our Style Transfer Model</a:t>
            </a:r>
          </a:p>
        </p:txBody>
      </p:sp>
    </p:spTree>
    <p:extLst>
      <p:ext uri="{BB962C8B-B14F-4D97-AF65-F5344CB8AC3E}">
        <p14:creationId xmlns:p14="http://schemas.microsoft.com/office/powerpoint/2010/main" val="405018314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>
          <a:xfrm>
            <a:off x="9197890" y="6492875"/>
            <a:ext cx="2743200" cy="365125"/>
          </a:xfrm>
        </p:spPr>
        <p:txBody>
          <a:bodyPr/>
          <a:lstStyle/>
          <a:p>
            <a:fld id="{8E9D419F-909D-442D-A7FC-67A1D9C6304F}" type="slidenum">
              <a:rPr lang="zh-TW" altLang="en-US" smtClean="0"/>
              <a:pPr/>
              <a:t>58</a:t>
            </a:fld>
            <a:endParaRPr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EE42BD6A-D218-4A60-B10E-0D346C9527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17974" y="1281885"/>
            <a:ext cx="10556052" cy="5327694"/>
          </a:xfrm>
          <a:prstGeom prst="rect">
            <a:avLst/>
          </a:prstGeom>
        </p:spPr>
      </p:pic>
      <p:sp>
        <p:nvSpPr>
          <p:cNvPr id="7" name="標題 1">
            <a:extLst>
              <a:ext uri="{FF2B5EF4-FFF2-40B4-BE49-F238E27FC236}">
                <a16:creationId xmlns:a16="http://schemas.microsoft.com/office/drawing/2014/main" id="{B54D62A0-F5E8-405F-9E3F-375F48E17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450"/>
            <a:ext cx="10515600" cy="1036638"/>
          </a:xfrm>
        </p:spPr>
        <p:txBody>
          <a:bodyPr>
            <a:normAutofit fontScale="90000"/>
          </a:bodyPr>
          <a:lstStyle/>
          <a:p>
            <a:r>
              <a:rPr lang="en-US" altLang="zh-TW" dirty="0">
                <a:solidFill>
                  <a:srgbClr val="202124"/>
                </a:solidFill>
              </a:rPr>
              <a:t>Our Style Transfer Model Architecture</a:t>
            </a:r>
          </a:p>
        </p:txBody>
      </p:sp>
    </p:spTree>
    <p:extLst>
      <p:ext uri="{BB962C8B-B14F-4D97-AF65-F5344CB8AC3E}">
        <p14:creationId xmlns:p14="http://schemas.microsoft.com/office/powerpoint/2010/main" val="229676374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>
          <a:xfrm>
            <a:off x="9197890" y="6492875"/>
            <a:ext cx="2743200" cy="365125"/>
          </a:xfrm>
        </p:spPr>
        <p:txBody>
          <a:bodyPr/>
          <a:lstStyle/>
          <a:p>
            <a:fld id="{8E9D419F-909D-442D-A7FC-67A1D9C6304F}" type="slidenum">
              <a:rPr lang="zh-TW" altLang="en-US" smtClean="0"/>
              <a:pPr/>
              <a:t>59</a:t>
            </a:fld>
            <a:endParaRPr lang="zh-TW" altLang="en-US" dirty="0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59EFBCA9-BF22-47E9-9933-7ED2BE0D0B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866" y="1271251"/>
            <a:ext cx="10545638" cy="5328000"/>
          </a:xfrm>
        </p:spPr>
      </p:pic>
      <p:sp>
        <p:nvSpPr>
          <p:cNvPr id="9" name="標題 1">
            <a:extLst>
              <a:ext uri="{FF2B5EF4-FFF2-40B4-BE49-F238E27FC236}">
                <a16:creationId xmlns:a16="http://schemas.microsoft.com/office/drawing/2014/main" id="{07F4A6A2-59EB-49A1-8D9E-2C84BF1738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450"/>
            <a:ext cx="10515600" cy="1036638"/>
          </a:xfrm>
        </p:spPr>
        <p:txBody>
          <a:bodyPr>
            <a:normAutofit fontScale="90000"/>
          </a:bodyPr>
          <a:lstStyle/>
          <a:p>
            <a:r>
              <a:rPr lang="en-US" altLang="zh-TW" dirty="0">
                <a:solidFill>
                  <a:srgbClr val="202124"/>
                </a:solidFill>
              </a:rPr>
              <a:t>Our Style Transfer Model Architecture</a:t>
            </a:r>
          </a:p>
        </p:txBody>
      </p:sp>
    </p:spTree>
    <p:extLst>
      <p:ext uri="{BB962C8B-B14F-4D97-AF65-F5344CB8AC3E}">
        <p14:creationId xmlns:p14="http://schemas.microsoft.com/office/powerpoint/2010/main" val="24024164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sz="5400" b="1" dirty="0">
                <a:latin typeface="+mn-lt"/>
              </a:rPr>
              <a:t>Pixels</a:t>
            </a:r>
            <a:endParaRPr lang="zh-TW" altLang="en-US" sz="5400" b="1" dirty="0">
              <a:latin typeface="+mn-lt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pPr/>
              <a:t>6</a:t>
            </a:fld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14813" y="6550223"/>
            <a:ext cx="42592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>
                <a:solidFill>
                  <a:srgbClr val="D4D4D4"/>
                </a:solidFill>
              </a:rPr>
              <a:t> https://www.wonder-product.com/pages/digital-image</a:t>
            </a:r>
          </a:p>
        </p:txBody>
      </p:sp>
      <p:pic>
        <p:nvPicPr>
          <p:cNvPr id="1030" name="Picture 6" descr="圖片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6432" y="1383928"/>
            <a:ext cx="7666903" cy="5108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/>
          <p:cNvSpPr/>
          <p:nvPr/>
        </p:nvSpPr>
        <p:spPr>
          <a:xfrm>
            <a:off x="3722255" y="2493817"/>
            <a:ext cx="517236" cy="30480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0" name="直線單箭頭接點 9"/>
          <p:cNvCxnSpPr>
            <a:stCxn id="6" idx="3"/>
          </p:cNvCxnSpPr>
          <p:nvPr/>
        </p:nvCxnSpPr>
        <p:spPr>
          <a:xfrm flipV="1">
            <a:off x="4239491" y="2576948"/>
            <a:ext cx="2010392" cy="6927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>
            <a:off x="6249883" y="1405636"/>
            <a:ext cx="3833452" cy="250134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8" name="圖片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9883" y="3938401"/>
            <a:ext cx="3833452" cy="2554474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7790873" y="2952748"/>
            <a:ext cx="517236" cy="304801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3" name="直線單箭頭接點 22"/>
          <p:cNvCxnSpPr>
            <a:stCxn id="22" idx="2"/>
          </p:cNvCxnSpPr>
          <p:nvPr/>
        </p:nvCxnSpPr>
        <p:spPr>
          <a:xfrm>
            <a:off x="8049491" y="3257549"/>
            <a:ext cx="364836" cy="671141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6249883" y="3950376"/>
            <a:ext cx="3833452" cy="2501346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1674487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>
          <a:xfrm>
            <a:off x="9197890" y="6492875"/>
            <a:ext cx="2743200" cy="365125"/>
          </a:xfrm>
        </p:spPr>
        <p:txBody>
          <a:bodyPr/>
          <a:lstStyle/>
          <a:p>
            <a:fld id="{8E9D419F-909D-442D-A7FC-67A1D9C6304F}" type="slidenum">
              <a:rPr lang="zh-TW" altLang="en-US" smtClean="0"/>
              <a:pPr/>
              <a:t>60</a:t>
            </a:fld>
            <a:endParaRPr lang="zh-TW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0" y="2202120"/>
            <a:ext cx="1219200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6600" b="1" dirty="0"/>
              <a:t>Our Code for </a:t>
            </a:r>
          </a:p>
          <a:p>
            <a:pPr algn="ctr"/>
            <a:r>
              <a:rPr lang="en-US" altLang="zh-TW" sz="6600" b="1" dirty="0"/>
              <a:t>Style Transfer Model</a:t>
            </a:r>
          </a:p>
        </p:txBody>
      </p:sp>
    </p:spTree>
    <p:extLst>
      <p:ext uri="{BB962C8B-B14F-4D97-AF65-F5344CB8AC3E}">
        <p14:creationId xmlns:p14="http://schemas.microsoft.com/office/powerpoint/2010/main" val="106169265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>
          <a:xfrm>
            <a:off x="9197890" y="6492875"/>
            <a:ext cx="2743200" cy="365125"/>
          </a:xfrm>
        </p:spPr>
        <p:txBody>
          <a:bodyPr/>
          <a:lstStyle/>
          <a:p>
            <a:fld id="{8E9D419F-909D-442D-A7FC-67A1D9C6304F}" type="slidenum">
              <a:rPr lang="zh-TW" altLang="en-US" smtClean="0"/>
              <a:pPr/>
              <a:t>61</a:t>
            </a:fld>
            <a:endParaRPr lang="zh-TW" altLang="en-US" dirty="0"/>
          </a:p>
        </p:txBody>
      </p:sp>
      <p:sp>
        <p:nvSpPr>
          <p:cNvPr id="7" name="標題 6">
            <a:extLst>
              <a:ext uri="{FF2B5EF4-FFF2-40B4-BE49-F238E27FC236}">
                <a16:creationId xmlns:a16="http://schemas.microsoft.com/office/drawing/2014/main" id="{54AFAC65-84CD-4ED6-BC81-E1604DEB64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7025"/>
            <a:ext cx="10515600" cy="1325562"/>
          </a:xfrm>
        </p:spPr>
        <p:txBody>
          <a:bodyPr>
            <a:normAutofit/>
          </a:bodyPr>
          <a:lstStyle/>
          <a:p>
            <a:r>
              <a:rPr lang="en-US" altLang="zh-TW" dirty="0">
                <a:solidFill>
                  <a:srgbClr val="202124"/>
                </a:solidFill>
              </a:rPr>
              <a:t>Import Modules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3910139E-5321-4506-9298-00F70CC8DF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2008" y="2076793"/>
            <a:ext cx="9907984" cy="3398590"/>
          </a:xfrm>
          <a:prstGeom prst="rect">
            <a:avLst/>
          </a:prstGeom>
          <a:ln w="285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5174811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>
            <a:extLst>
              <a:ext uri="{FF2B5EF4-FFF2-40B4-BE49-F238E27FC236}">
                <a16:creationId xmlns:a16="http://schemas.microsoft.com/office/drawing/2014/main" id="{54AFAC65-84CD-4ED6-BC81-E1604DEB64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69214"/>
            <a:ext cx="10515600" cy="1035941"/>
          </a:xfrm>
        </p:spPr>
        <p:txBody>
          <a:bodyPr>
            <a:normAutofit/>
          </a:bodyPr>
          <a:lstStyle/>
          <a:p>
            <a:r>
              <a:rPr lang="en-US" altLang="zh-TW" dirty="0">
                <a:solidFill>
                  <a:srgbClr val="202124"/>
                </a:solidFill>
              </a:rPr>
              <a:t>OpenCV (cv2)</a:t>
            </a:r>
          </a:p>
        </p:txBody>
      </p:sp>
      <p:sp>
        <p:nvSpPr>
          <p:cNvPr id="5" name="內容版面配置區 2"/>
          <p:cNvSpPr>
            <a:spLocks noGrp="1"/>
          </p:cNvSpPr>
          <p:nvPr>
            <p:ph idx="1"/>
          </p:nvPr>
        </p:nvSpPr>
        <p:spPr>
          <a:xfrm>
            <a:off x="838200" y="3216623"/>
            <a:ext cx="10515600" cy="3432347"/>
          </a:xfrm>
        </p:spPr>
        <p:txBody>
          <a:bodyPr/>
          <a:lstStyle/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en-US" altLang="zh-TW" dirty="0"/>
              <a:t>OpenCV was developed by Intel Corporation and is free for commercial and research use. </a:t>
            </a:r>
          </a:p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en-US" altLang="zh-TW" dirty="0"/>
              <a:t>OpenCV can be used to develop real-time image processing, computer vision, and pattern recognition programs.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pPr/>
              <a:t>62</a:t>
            </a:fld>
            <a:endParaRPr lang="zh-TW" altLang="en-US" dirty="0"/>
          </a:p>
        </p:txBody>
      </p:sp>
      <p:pic>
        <p:nvPicPr>
          <p:cNvPr id="1026" name="Picture 2" descr="OpenCV Logo with text svg version.sv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6869" y="209030"/>
            <a:ext cx="2412580" cy="2975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48C1C843-593F-43AD-8761-4CFE91E6925B}"/>
              </a:ext>
            </a:extLst>
          </p:cNvPr>
          <p:cNvSpPr txBox="1"/>
          <p:nvPr/>
        </p:nvSpPr>
        <p:spPr>
          <a:xfrm>
            <a:off x="838200" y="1970781"/>
            <a:ext cx="8379475" cy="12348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TW" sz="3200" dirty="0"/>
              <a:t>Open Source Computer Vision Library is a cross-platform computer vision library.</a:t>
            </a:r>
          </a:p>
        </p:txBody>
      </p:sp>
    </p:spTree>
    <p:extLst>
      <p:ext uri="{BB962C8B-B14F-4D97-AF65-F5344CB8AC3E}">
        <p14:creationId xmlns:p14="http://schemas.microsoft.com/office/powerpoint/2010/main" val="230269680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>
          <a:xfrm>
            <a:off x="9197890" y="6492875"/>
            <a:ext cx="2743200" cy="365125"/>
          </a:xfrm>
        </p:spPr>
        <p:txBody>
          <a:bodyPr/>
          <a:lstStyle/>
          <a:p>
            <a:fld id="{8E9D419F-909D-442D-A7FC-67A1D9C6304F}" type="slidenum">
              <a:rPr lang="zh-TW" altLang="en-US" smtClean="0"/>
              <a:pPr/>
              <a:t>63</a:t>
            </a:fld>
            <a:endParaRPr lang="zh-TW" altLang="en-US" dirty="0"/>
          </a:p>
        </p:txBody>
      </p:sp>
      <p:sp>
        <p:nvSpPr>
          <p:cNvPr id="7" name="標題 6">
            <a:extLst>
              <a:ext uri="{FF2B5EF4-FFF2-40B4-BE49-F238E27FC236}">
                <a16:creationId xmlns:a16="http://schemas.microsoft.com/office/drawing/2014/main" id="{54AFAC65-84CD-4ED6-BC81-E1604DEB64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7025"/>
            <a:ext cx="10515600" cy="1325562"/>
          </a:xfrm>
        </p:spPr>
        <p:txBody>
          <a:bodyPr>
            <a:normAutofit/>
          </a:bodyPr>
          <a:lstStyle/>
          <a:p>
            <a:r>
              <a:rPr lang="en-US" altLang="zh-TW" dirty="0">
                <a:solidFill>
                  <a:srgbClr val="202124"/>
                </a:solidFill>
              </a:rPr>
              <a:t>Change the Images Display Size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647A4291-5213-4D37-88CE-40838BD776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492" y="2726674"/>
            <a:ext cx="10995016" cy="1404652"/>
          </a:xfrm>
          <a:prstGeom prst="rect">
            <a:avLst/>
          </a:prstGeom>
          <a:ln w="285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3839014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6">
            <a:extLst>
              <a:ext uri="{FF2B5EF4-FFF2-40B4-BE49-F238E27FC236}">
                <a16:creationId xmlns:a16="http://schemas.microsoft.com/office/drawing/2014/main" id="{FB681D91-B4F1-46D6-A441-4EF00F339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Import the Images</a:t>
            </a:r>
            <a:endParaRPr lang="en-US" altLang="zh-TW" dirty="0">
              <a:solidFill>
                <a:srgbClr val="202124"/>
              </a:solidFill>
            </a:endParaRPr>
          </a:p>
        </p:txBody>
      </p:sp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D3B23DA9-6FE7-4C96-9803-B0E8D70822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93963"/>
            <a:ext cx="10515600" cy="766191"/>
          </a:xfrm>
        </p:spPr>
        <p:txBody>
          <a:bodyPr/>
          <a:lstStyle/>
          <a:p>
            <a:r>
              <a:rPr lang="en-US" altLang="zh-TW" sz="3200" b="1" dirty="0" err="1">
                <a:solidFill>
                  <a:srgbClr val="0000FF"/>
                </a:solidFill>
              </a:rPr>
              <a:t>img.imread</a:t>
            </a:r>
            <a:r>
              <a:rPr lang="en-US" altLang="zh-TW" sz="3200" b="1" dirty="0">
                <a:solidFill>
                  <a:srgbClr val="0000FF"/>
                </a:solidFill>
              </a:rPr>
              <a:t>:</a:t>
            </a:r>
            <a:r>
              <a:rPr lang="en-US" altLang="zh-TW" sz="3200" dirty="0"/>
              <a:t> load an image as an array.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pPr/>
              <a:t>64</a:t>
            </a:fld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5C17431-9D20-4C81-803F-011C65CE24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9034" y="2582571"/>
            <a:ext cx="8920456" cy="3030278"/>
          </a:xfrm>
          <a:prstGeom prst="rect">
            <a:avLst/>
          </a:prstGeom>
          <a:ln w="285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8401904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>
          <a:xfrm>
            <a:off x="9197890" y="6492875"/>
            <a:ext cx="2743200" cy="365125"/>
          </a:xfrm>
        </p:spPr>
        <p:txBody>
          <a:bodyPr/>
          <a:lstStyle/>
          <a:p>
            <a:fld id="{8E9D419F-909D-442D-A7FC-67A1D9C6304F}" type="slidenum">
              <a:rPr lang="zh-TW" altLang="en-US" smtClean="0"/>
              <a:pPr/>
              <a:t>65</a:t>
            </a:fld>
            <a:endParaRPr lang="zh-TW" altLang="en-US" dirty="0"/>
          </a:p>
        </p:txBody>
      </p:sp>
      <p:sp>
        <p:nvSpPr>
          <p:cNvPr id="6" name="標題 6">
            <a:extLst>
              <a:ext uri="{FF2B5EF4-FFF2-40B4-BE49-F238E27FC236}">
                <a16:creationId xmlns:a16="http://schemas.microsoft.com/office/drawing/2014/main" id="{FB681D91-B4F1-46D6-A441-4EF00F3393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0528"/>
            <a:ext cx="10515600" cy="1325562"/>
          </a:xfrm>
        </p:spPr>
        <p:txBody>
          <a:bodyPr>
            <a:normAutofit/>
          </a:bodyPr>
          <a:lstStyle/>
          <a:p>
            <a:r>
              <a:rPr lang="en-US" altLang="zh-TW" dirty="0"/>
              <a:t>Display the Imported Images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F9291099-D11F-4AA1-AA59-112289DFAF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383" y="1588817"/>
            <a:ext cx="3821594" cy="4658376"/>
          </a:xfrm>
          <a:prstGeom prst="rect">
            <a:avLst/>
          </a:prstGeom>
          <a:ln w="285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3EB1D12F-C217-4C2D-B595-483E79606D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0719" y="2415619"/>
            <a:ext cx="2455155" cy="3646627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D2DBF9BD-C79A-400A-AED8-BFCEEEA9EFD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3486" y="3152466"/>
            <a:ext cx="3228090" cy="2172932"/>
          </a:xfrm>
          <a:prstGeom prst="rect">
            <a:avLst/>
          </a:prstGeom>
        </p:spPr>
      </p:pic>
      <p:sp>
        <p:nvSpPr>
          <p:cNvPr id="10" name="內容版面配置區 2">
            <a:extLst>
              <a:ext uri="{FF2B5EF4-FFF2-40B4-BE49-F238E27FC236}">
                <a16:creationId xmlns:a16="http://schemas.microsoft.com/office/drawing/2014/main" id="{DB285CA2-C927-422E-AD18-8406E41C09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90205" y="1994119"/>
            <a:ext cx="2676181" cy="49077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zh-TW" sz="2800" dirty="0"/>
              <a:t>Content Image</a:t>
            </a:r>
            <a:endParaRPr lang="zh-TW" altLang="en-US" sz="2800" dirty="0"/>
          </a:p>
        </p:txBody>
      </p:sp>
      <p:sp>
        <p:nvSpPr>
          <p:cNvPr id="11" name="內容版面配置區 2">
            <a:extLst>
              <a:ext uri="{FF2B5EF4-FFF2-40B4-BE49-F238E27FC236}">
                <a16:creationId xmlns:a16="http://schemas.microsoft.com/office/drawing/2014/main" id="{2E288C08-966E-4C6C-9ACE-3FF27350C291}"/>
              </a:ext>
            </a:extLst>
          </p:cNvPr>
          <p:cNvSpPr txBox="1">
            <a:spLocks/>
          </p:cNvSpPr>
          <p:nvPr/>
        </p:nvSpPr>
        <p:spPr>
          <a:xfrm>
            <a:off x="8639440" y="2723907"/>
            <a:ext cx="2676181" cy="4907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572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zh-TW" sz="2800" dirty="0"/>
              <a:t>Style Image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45441235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>
          <a:xfrm>
            <a:off x="9197890" y="6492875"/>
            <a:ext cx="2743200" cy="365125"/>
          </a:xfrm>
        </p:spPr>
        <p:txBody>
          <a:bodyPr/>
          <a:lstStyle/>
          <a:p>
            <a:fld id="{8E9D419F-909D-442D-A7FC-67A1D9C6304F}" type="slidenum">
              <a:rPr lang="zh-TW" altLang="en-US" smtClean="0"/>
              <a:pPr/>
              <a:t>66</a:t>
            </a:fld>
            <a:endParaRPr lang="zh-TW" altLang="en-US" dirty="0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59EFBCA9-BF22-47E9-9933-7ED2BE0D0B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866" y="1271251"/>
            <a:ext cx="10555200" cy="5332831"/>
          </a:xfrm>
        </p:spPr>
      </p:pic>
      <p:sp>
        <p:nvSpPr>
          <p:cNvPr id="5" name="圓角矩形 19">
            <a:extLst>
              <a:ext uri="{FF2B5EF4-FFF2-40B4-BE49-F238E27FC236}">
                <a16:creationId xmlns:a16="http://schemas.microsoft.com/office/drawing/2014/main" id="{4901C33E-A77B-41B7-AB5B-3A4C92E9956C}"/>
              </a:ext>
            </a:extLst>
          </p:cNvPr>
          <p:cNvSpPr/>
          <p:nvPr/>
        </p:nvSpPr>
        <p:spPr>
          <a:xfrm>
            <a:off x="816934" y="987022"/>
            <a:ext cx="2039722" cy="5688415"/>
          </a:xfrm>
          <a:prstGeom prst="roundRect">
            <a:avLst/>
          </a:prstGeom>
          <a:noFill/>
          <a:ln w="762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="1" dirty="0"/>
          </a:p>
        </p:txBody>
      </p:sp>
      <p:sp>
        <p:nvSpPr>
          <p:cNvPr id="11" name="標題 1">
            <a:extLst>
              <a:ext uri="{FF2B5EF4-FFF2-40B4-BE49-F238E27FC236}">
                <a16:creationId xmlns:a16="http://schemas.microsoft.com/office/drawing/2014/main" id="{A43256AB-4A44-4F69-960F-04178AE2C8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450"/>
            <a:ext cx="10515600" cy="1036638"/>
          </a:xfrm>
        </p:spPr>
        <p:txBody>
          <a:bodyPr>
            <a:normAutofit fontScale="90000"/>
          </a:bodyPr>
          <a:lstStyle/>
          <a:p>
            <a:r>
              <a:rPr lang="en-US" altLang="zh-TW" dirty="0">
                <a:solidFill>
                  <a:srgbClr val="202124"/>
                </a:solidFill>
              </a:rPr>
              <a:t>Our Style Transfer Model Architecture</a:t>
            </a:r>
          </a:p>
        </p:txBody>
      </p:sp>
    </p:spTree>
    <p:extLst>
      <p:ext uri="{BB962C8B-B14F-4D97-AF65-F5344CB8AC3E}">
        <p14:creationId xmlns:p14="http://schemas.microsoft.com/office/powerpoint/2010/main" val="118903626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>
          <a:xfrm>
            <a:off x="9197890" y="6492875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E9D419F-909D-442D-A7FC-67A1D9C6304F}" type="slidenum">
              <a:rPr kumimoji="0" lang="zh-TW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" name="標題 6">
            <a:extLst>
              <a:ext uri="{FF2B5EF4-FFF2-40B4-BE49-F238E27FC236}">
                <a16:creationId xmlns:a16="http://schemas.microsoft.com/office/drawing/2014/main" id="{FB681D91-B4F1-46D6-A441-4EF00F3393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695"/>
            <a:ext cx="10515600" cy="1325562"/>
          </a:xfrm>
        </p:spPr>
        <p:txBody>
          <a:bodyPr>
            <a:normAutofit/>
          </a:bodyPr>
          <a:lstStyle/>
          <a:p>
            <a:r>
              <a:rPr lang="en-US" altLang="zh-TW" dirty="0"/>
              <a:t>Load Content Image in Grayscale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551B127F-F2DE-42EF-AEA1-8FEBA261F0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8950" y="1961750"/>
            <a:ext cx="2884968" cy="4285026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FD6ADF52-ED7B-48AB-B7BD-17C991832D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8082" y="3251656"/>
            <a:ext cx="5439534" cy="1705213"/>
          </a:xfrm>
          <a:prstGeom prst="rect">
            <a:avLst/>
          </a:prstGeom>
          <a:ln w="285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1" name="內容版面配置區 2">
            <a:extLst>
              <a:ext uri="{FF2B5EF4-FFF2-40B4-BE49-F238E27FC236}">
                <a16:creationId xmlns:a16="http://schemas.microsoft.com/office/drawing/2014/main" id="{A2201D9E-0B4B-437B-9690-B1D01E5D7E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9206" y="1799936"/>
            <a:ext cx="2775099" cy="1198041"/>
          </a:xfrm>
        </p:spPr>
        <p:txBody>
          <a:bodyPr>
            <a:normAutofit/>
          </a:bodyPr>
          <a:lstStyle/>
          <a:p>
            <a:r>
              <a:rPr lang="en-US" altLang="zh-TW" dirty="0"/>
              <a:t>0 = grayscale</a:t>
            </a:r>
          </a:p>
          <a:p>
            <a:r>
              <a:rPr lang="en-US" altLang="zh-TW" dirty="0"/>
              <a:t>1 = color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3249334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Sobel Operator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>
          <a:xfrm>
            <a:off x="9197890" y="6492875"/>
            <a:ext cx="2743200" cy="365125"/>
          </a:xfrm>
        </p:spPr>
        <p:txBody>
          <a:bodyPr/>
          <a:lstStyle/>
          <a:p>
            <a:fld id="{8E9D419F-909D-442D-A7FC-67A1D9C6304F}" type="slidenum">
              <a:rPr lang="zh-TW" altLang="en-US" smtClean="0"/>
              <a:pPr/>
              <a:t>68</a:t>
            </a:fld>
            <a:endParaRPr lang="zh-TW" altLang="en-US" dirty="0"/>
          </a:p>
        </p:txBody>
      </p:sp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0A187754-8229-4C53-A396-5FBFB4E4E779}"/>
              </a:ext>
            </a:extLst>
          </p:cNvPr>
          <p:cNvCxnSpPr>
            <a:cxnSpLocks/>
          </p:cNvCxnSpPr>
          <p:nvPr/>
        </p:nvCxnSpPr>
        <p:spPr>
          <a:xfrm flipV="1">
            <a:off x="4880346" y="2094610"/>
            <a:ext cx="2339162" cy="1095154"/>
          </a:xfrm>
          <a:prstGeom prst="straightConnector1">
            <a:avLst/>
          </a:prstGeom>
          <a:ln w="762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84EFF032-040E-42C6-8AF7-68091123AE13}"/>
              </a:ext>
            </a:extLst>
          </p:cNvPr>
          <p:cNvCxnSpPr>
            <a:cxnSpLocks/>
          </p:cNvCxnSpPr>
          <p:nvPr/>
        </p:nvCxnSpPr>
        <p:spPr>
          <a:xfrm>
            <a:off x="4792170" y="4391243"/>
            <a:ext cx="2427338" cy="836068"/>
          </a:xfrm>
          <a:prstGeom prst="straightConnector1">
            <a:avLst/>
          </a:prstGeom>
          <a:ln w="762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內容版面配置區 2">
            <a:extLst>
              <a:ext uri="{FF2B5EF4-FFF2-40B4-BE49-F238E27FC236}">
                <a16:creationId xmlns:a16="http://schemas.microsoft.com/office/drawing/2014/main" id="{5810C565-9BC5-4487-8E1B-01D1A236368B}"/>
              </a:ext>
            </a:extLst>
          </p:cNvPr>
          <p:cNvSpPr txBox="1">
            <a:spLocks/>
          </p:cNvSpPr>
          <p:nvPr/>
        </p:nvSpPr>
        <p:spPr>
          <a:xfrm>
            <a:off x="4468334" y="1578767"/>
            <a:ext cx="2734340" cy="5158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572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TW" b="1" dirty="0"/>
              <a:t>Sobel operator X</a:t>
            </a:r>
            <a:endParaRPr lang="zh-TW" altLang="en-US" b="1" dirty="0"/>
          </a:p>
        </p:txBody>
      </p:sp>
      <p:sp>
        <p:nvSpPr>
          <p:cNvPr id="21" name="內容版面配置區 2">
            <a:extLst>
              <a:ext uri="{FF2B5EF4-FFF2-40B4-BE49-F238E27FC236}">
                <a16:creationId xmlns:a16="http://schemas.microsoft.com/office/drawing/2014/main" id="{9EDCA5C1-2D29-4351-B54D-B44177555D5B}"/>
              </a:ext>
            </a:extLst>
          </p:cNvPr>
          <p:cNvSpPr txBox="1">
            <a:spLocks/>
          </p:cNvSpPr>
          <p:nvPr/>
        </p:nvSpPr>
        <p:spPr>
          <a:xfrm>
            <a:off x="4607229" y="5449960"/>
            <a:ext cx="2734340" cy="5158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572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TW" b="1" dirty="0"/>
              <a:t>Sobel operator Y</a:t>
            </a:r>
            <a:endParaRPr lang="zh-TW" altLang="en-US" b="1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FF9ED439-71A5-4799-8402-ACF03B415BCF}"/>
              </a:ext>
            </a:extLst>
          </p:cNvPr>
          <p:cNvSpPr/>
          <p:nvPr/>
        </p:nvSpPr>
        <p:spPr>
          <a:xfrm>
            <a:off x="14813" y="6550223"/>
            <a:ext cx="35990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>
                <a:solidFill>
                  <a:srgbClr val="D4D4D4"/>
                </a:solidFill>
              </a:rPr>
              <a:t>https://en.wikipedia.org/wiki/Sobel_operator</a:t>
            </a:r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64686D7A-5F9C-4F50-A3C4-AE81C49F2E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2365" y="2462784"/>
            <a:ext cx="3427174" cy="2570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>
            <a:extLst>
              <a:ext uri="{FF2B5EF4-FFF2-40B4-BE49-F238E27FC236}">
                <a16:creationId xmlns:a16="http://schemas.microsoft.com/office/drawing/2014/main" id="{E37B3C5A-140F-47C2-B564-9170FF19A0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5506" y="838650"/>
            <a:ext cx="3427174" cy="2570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14EE649A-8D97-44C7-8EA2-52E8AAC34AB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5542" y="3942646"/>
            <a:ext cx="3425774" cy="2569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817492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6">
            <a:extLst>
              <a:ext uri="{FF2B5EF4-FFF2-40B4-BE49-F238E27FC236}">
                <a16:creationId xmlns:a16="http://schemas.microsoft.com/office/drawing/2014/main" id="{FB681D91-B4F1-46D6-A441-4EF00F339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Proceed Sobel Operator</a:t>
            </a:r>
          </a:p>
        </p:txBody>
      </p:sp>
      <p:sp>
        <p:nvSpPr>
          <p:cNvPr id="7" name="內容版面配置區 2">
            <a:extLst>
              <a:ext uri="{FF2B5EF4-FFF2-40B4-BE49-F238E27FC236}">
                <a16:creationId xmlns:a16="http://schemas.microsoft.com/office/drawing/2014/main" id="{CF009D50-AC86-49DF-AFD7-8CAE1B3C76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6492" y="1293963"/>
            <a:ext cx="10679016" cy="604305"/>
          </a:xfrm>
        </p:spPr>
        <p:txBody>
          <a:bodyPr>
            <a:normAutofit/>
          </a:bodyPr>
          <a:lstStyle/>
          <a:p>
            <a:r>
              <a:rPr lang="en-US" altLang="zh-TW" b="1" dirty="0">
                <a:solidFill>
                  <a:srgbClr val="0000FF"/>
                </a:solidFill>
              </a:rPr>
              <a:t>cv2.hconcat</a:t>
            </a:r>
            <a:r>
              <a:rPr lang="en-US" altLang="zh-TW" b="1" dirty="0"/>
              <a:t>: </a:t>
            </a:r>
            <a:r>
              <a:rPr lang="en-US" altLang="zh-TW" dirty="0"/>
              <a:t>make the images displayed on the </a:t>
            </a:r>
            <a:r>
              <a:rPr lang="en-US" altLang="zh-TW" b="1" dirty="0">
                <a:solidFill>
                  <a:srgbClr val="0000FF"/>
                </a:solidFill>
              </a:rPr>
              <a:t>Colab</a:t>
            </a:r>
            <a:r>
              <a:rPr lang="zh-TW" altLang="en-US" dirty="0"/>
              <a:t> </a:t>
            </a:r>
            <a:r>
              <a:rPr lang="en-US" altLang="zh-TW" dirty="0"/>
              <a:t>better.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pPr/>
              <a:t>69</a:t>
            </a:fld>
            <a:endParaRPr lang="zh-TW" altLang="en-US" dirty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69BF8724-00FC-4538-A9CA-42BBE825F3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612" y="3036673"/>
            <a:ext cx="6348782" cy="1694348"/>
          </a:xfrm>
          <a:prstGeom prst="rect">
            <a:avLst/>
          </a:prstGeom>
          <a:ln w="285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DD521302-F374-4FE8-A7D1-DD968247F7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8518" y="2203657"/>
            <a:ext cx="4524870" cy="3360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9754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sz="5400" b="1" dirty="0"/>
              <a:t>Grayscale</a:t>
            </a:r>
            <a:r>
              <a:rPr lang="zh-TW" altLang="en-US" sz="5400" b="1" dirty="0"/>
              <a:t> </a:t>
            </a:r>
            <a:r>
              <a:rPr lang="en-US" altLang="zh-TW" sz="5400" b="1" dirty="0"/>
              <a:t>Image</a:t>
            </a:r>
            <a:endParaRPr lang="zh-TW" altLang="en-US" sz="5400" b="1" dirty="0"/>
          </a:p>
        </p:txBody>
      </p:sp>
      <p:sp>
        <p:nvSpPr>
          <p:cNvPr id="8" name="內容版面配置區 2">
            <a:extLst>
              <a:ext uri="{FF2B5EF4-FFF2-40B4-BE49-F238E27FC236}">
                <a16:creationId xmlns:a16="http://schemas.microsoft.com/office/drawing/2014/main" id="{C3B82631-7D7F-4DBF-88F9-C8910C0059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72776"/>
            <a:ext cx="10515600" cy="1035941"/>
          </a:xfrm>
        </p:spPr>
        <p:txBody>
          <a:bodyPr>
            <a:noAutofit/>
          </a:bodyPr>
          <a:lstStyle/>
          <a:p>
            <a:r>
              <a:rPr lang="en-US" altLang="zh-TW" sz="3200" dirty="0"/>
              <a:t>Pixels in the grayscale image stored in 8 bits, 0 for darkest to 255 for brightest.</a:t>
            </a:r>
            <a:endParaRPr lang="zh-TW" altLang="en-US" sz="32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pPr/>
              <a:t>7</a:t>
            </a:fld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14813" y="6550223"/>
            <a:ext cx="77797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>
                <a:solidFill>
                  <a:srgbClr val="D4D4D4"/>
                </a:solidFill>
              </a:rPr>
              <a:t> https://medium.com/javarevisited/converting-rgb-image-to-the-grayscale-image-in-java-9e1edc5bd6e7</a:t>
            </a:r>
          </a:p>
        </p:txBody>
      </p:sp>
      <p:pic>
        <p:nvPicPr>
          <p:cNvPr id="3076" name="Picture 4" descr="https://miro.medium.com/max/700/1*euc4RxnNo78LFEGrb-QZ7w.jpe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691" y="2178050"/>
            <a:ext cx="11844618" cy="4314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559733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6">
            <a:extLst>
              <a:ext uri="{FF2B5EF4-FFF2-40B4-BE49-F238E27FC236}">
                <a16:creationId xmlns:a16="http://schemas.microsoft.com/office/drawing/2014/main" id="{FB681D91-B4F1-46D6-A441-4EF00F3393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911" y="171757"/>
            <a:ext cx="11002178" cy="1276528"/>
          </a:xfrm>
        </p:spPr>
        <p:txBody>
          <a:bodyPr>
            <a:normAutofit/>
          </a:bodyPr>
          <a:lstStyle/>
          <a:p>
            <a:r>
              <a:rPr lang="en-US" altLang="zh-TW" dirty="0"/>
              <a:t>Fuse Vertical and Horizontal Edges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pPr/>
              <a:t>70</a:t>
            </a:fld>
            <a:endParaRPr lang="zh-TW" alt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4636576F-FC95-4B81-BE1D-F90AF12E99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771" y="3303300"/>
            <a:ext cx="7160648" cy="1234912"/>
          </a:xfrm>
          <a:prstGeom prst="rect">
            <a:avLst/>
          </a:prstGeom>
          <a:ln w="285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990A7D1D-18AB-43B4-BDC6-09F6946F1C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8659" y="1641149"/>
            <a:ext cx="3069570" cy="4559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74867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6">
            <a:extLst>
              <a:ext uri="{FF2B5EF4-FFF2-40B4-BE49-F238E27FC236}">
                <a16:creationId xmlns:a16="http://schemas.microsoft.com/office/drawing/2014/main" id="{FB681D91-B4F1-46D6-A441-4EF00F339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Blend Edges into Content Image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pPr/>
              <a:t>71</a:t>
            </a:fld>
            <a:endParaRPr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8D975BD9-C68A-4B57-9BFA-5B767B6592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99" y="2856068"/>
            <a:ext cx="7663394" cy="1851912"/>
          </a:xfrm>
          <a:prstGeom prst="rect">
            <a:avLst/>
          </a:prstGeom>
          <a:ln w="285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F16BCB74-FAC9-40C9-A4B8-DB3E81D126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0436" y="1462837"/>
            <a:ext cx="3122866" cy="4638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55916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6">
            <a:extLst>
              <a:ext uri="{FF2B5EF4-FFF2-40B4-BE49-F238E27FC236}">
                <a16:creationId xmlns:a16="http://schemas.microsoft.com/office/drawing/2014/main" id="{E06264C2-A272-4AC2-B073-3FB7F1F04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Function to Load an Image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pPr/>
              <a:t>72</a:t>
            </a:fld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919C016-1306-4DDB-B617-37B1BF9906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2417" y="1754373"/>
            <a:ext cx="8947166" cy="4221124"/>
          </a:xfrm>
          <a:prstGeom prst="rect">
            <a:avLst/>
          </a:prstGeom>
          <a:ln w="285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5188398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6">
            <a:extLst>
              <a:ext uri="{FF2B5EF4-FFF2-40B4-BE49-F238E27FC236}">
                <a16:creationId xmlns:a16="http://schemas.microsoft.com/office/drawing/2014/main" id="{ADC0274C-DF21-43A6-B383-8F3E89E1E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Resize the Input Image 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pPr/>
              <a:t>73</a:t>
            </a:fld>
            <a:endParaRPr lang="zh-TW" alt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C067EAAE-6725-481F-8D39-365B7753EC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7684" y="1485596"/>
            <a:ext cx="9916632" cy="4822472"/>
          </a:xfrm>
          <a:prstGeom prst="rect">
            <a:avLst/>
          </a:prstGeom>
          <a:ln w="285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738574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6">
            <a:extLst>
              <a:ext uri="{FF2B5EF4-FFF2-40B4-BE49-F238E27FC236}">
                <a16:creationId xmlns:a16="http://schemas.microsoft.com/office/drawing/2014/main" id="{ADC0274C-DF21-43A6-B383-8F3E89E1E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Resize the Output Image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pPr/>
              <a:t>74</a:t>
            </a:fld>
            <a:endParaRPr lang="zh-TW" alt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6FE817DB-15FB-4911-8BC8-C4BBCCC5D3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7072" y="1605257"/>
            <a:ext cx="9897856" cy="4353533"/>
          </a:xfrm>
          <a:prstGeom prst="rect">
            <a:avLst/>
          </a:prstGeom>
          <a:ln w="285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7555053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6">
            <a:extLst>
              <a:ext uri="{FF2B5EF4-FFF2-40B4-BE49-F238E27FC236}">
                <a16:creationId xmlns:a16="http://schemas.microsoft.com/office/drawing/2014/main" id="{FC2F16FA-916D-4EFF-A413-104CBE57E4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Function to Visualize the Images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pPr/>
              <a:t>75</a:t>
            </a:fld>
            <a:endParaRPr lang="zh-TW" alt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546984F7-FB43-4FD6-871B-5210204DB2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0496" y="1765004"/>
            <a:ext cx="8111008" cy="3327992"/>
          </a:xfrm>
          <a:prstGeom prst="rect">
            <a:avLst/>
          </a:prstGeom>
          <a:ln w="285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1284650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6">
            <a:extLst>
              <a:ext uri="{FF2B5EF4-FFF2-40B4-BE49-F238E27FC236}">
                <a16:creationId xmlns:a16="http://schemas.microsoft.com/office/drawing/2014/main" id="{64553579-6709-41AD-B74E-9BE76FE15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Resize the Input Images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pPr/>
              <a:t>76</a:t>
            </a:fld>
            <a:endParaRPr lang="zh-TW" alt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3ADFC0C6-33A3-4571-9FB5-43E0DB4986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587" y="1982199"/>
            <a:ext cx="5772956" cy="3191320"/>
          </a:xfrm>
          <a:prstGeom prst="rect">
            <a:avLst/>
          </a:prstGeom>
          <a:ln w="285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E6F8CAD9-5D97-4750-8A1F-0608BF7979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3869" y="1825148"/>
            <a:ext cx="5250544" cy="3505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19861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6">
            <a:extLst>
              <a:ext uri="{FF2B5EF4-FFF2-40B4-BE49-F238E27FC236}">
                <a16:creationId xmlns:a16="http://schemas.microsoft.com/office/drawing/2014/main" id="{64553579-6709-41AD-B74E-9BE76FE15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Resize the Input Images (Cont'd)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pPr/>
              <a:t>77</a:t>
            </a:fld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E12CD47F-F39E-45F0-8788-95C2DD0D9D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9049" y="1207698"/>
            <a:ext cx="8413900" cy="2587100"/>
          </a:xfrm>
          <a:prstGeom prst="rect">
            <a:avLst/>
          </a:prstGeom>
          <a:ln w="285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CCBBEFF0-C04A-4B05-B1D5-A281623F4F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9967" y="3899921"/>
            <a:ext cx="5932064" cy="2821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7879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>
          <a:xfrm>
            <a:off x="9197890" y="6492875"/>
            <a:ext cx="2743200" cy="365125"/>
          </a:xfrm>
        </p:spPr>
        <p:txBody>
          <a:bodyPr/>
          <a:lstStyle/>
          <a:p>
            <a:fld id="{8E9D419F-909D-442D-A7FC-67A1D9C6304F}" type="slidenum">
              <a:rPr lang="zh-TW" altLang="en-US" smtClean="0"/>
              <a:pPr/>
              <a:t>78</a:t>
            </a:fld>
            <a:endParaRPr lang="zh-TW" altLang="en-US" dirty="0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59EFBCA9-BF22-47E9-9933-7ED2BE0D0B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866" y="1271251"/>
            <a:ext cx="10555200" cy="5332831"/>
          </a:xfrm>
        </p:spPr>
      </p:pic>
      <p:sp>
        <p:nvSpPr>
          <p:cNvPr id="7" name="圓角矩形 19">
            <a:extLst>
              <a:ext uri="{FF2B5EF4-FFF2-40B4-BE49-F238E27FC236}">
                <a16:creationId xmlns:a16="http://schemas.microsoft.com/office/drawing/2014/main" id="{3C3CDF9C-D4F3-414F-8840-1FA29407CF98}"/>
              </a:ext>
            </a:extLst>
          </p:cNvPr>
          <p:cNvSpPr/>
          <p:nvPr/>
        </p:nvSpPr>
        <p:spPr>
          <a:xfrm>
            <a:off x="3030279" y="1271251"/>
            <a:ext cx="7676708" cy="1418786"/>
          </a:xfrm>
          <a:prstGeom prst="roundRect">
            <a:avLst/>
          </a:prstGeom>
          <a:noFill/>
          <a:ln w="762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="1" dirty="0"/>
          </a:p>
        </p:txBody>
      </p:sp>
      <p:sp>
        <p:nvSpPr>
          <p:cNvPr id="10" name="標題 1">
            <a:extLst>
              <a:ext uri="{FF2B5EF4-FFF2-40B4-BE49-F238E27FC236}">
                <a16:creationId xmlns:a16="http://schemas.microsoft.com/office/drawing/2014/main" id="{1743838B-4FF9-48A8-AAE8-6E87386D66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450"/>
            <a:ext cx="10515600" cy="1036638"/>
          </a:xfrm>
        </p:spPr>
        <p:txBody>
          <a:bodyPr>
            <a:normAutofit fontScale="90000"/>
          </a:bodyPr>
          <a:lstStyle/>
          <a:p>
            <a:r>
              <a:rPr lang="en-US" altLang="zh-TW" dirty="0">
                <a:solidFill>
                  <a:srgbClr val="202124"/>
                </a:solidFill>
              </a:rPr>
              <a:t>Our Style Transfer Model Architecture</a:t>
            </a:r>
          </a:p>
        </p:txBody>
      </p:sp>
    </p:spTree>
    <p:extLst>
      <p:ext uri="{BB962C8B-B14F-4D97-AF65-F5344CB8AC3E}">
        <p14:creationId xmlns:p14="http://schemas.microsoft.com/office/powerpoint/2010/main" val="313202051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>
          <a:xfrm>
            <a:off x="9197890" y="6492875"/>
            <a:ext cx="2743200" cy="365125"/>
          </a:xfrm>
        </p:spPr>
        <p:txBody>
          <a:bodyPr/>
          <a:lstStyle/>
          <a:p>
            <a:fld id="{8E9D419F-909D-442D-A7FC-67A1D9C6304F}" type="slidenum">
              <a:rPr lang="zh-TW" altLang="en-US" smtClean="0"/>
              <a:pPr/>
              <a:t>79</a:t>
            </a:fld>
            <a:endParaRPr lang="zh-TW" altLang="en-US" dirty="0"/>
          </a:p>
        </p:txBody>
      </p:sp>
      <p:sp>
        <p:nvSpPr>
          <p:cNvPr id="6" name="標題 6">
            <a:extLst>
              <a:ext uri="{FF2B5EF4-FFF2-40B4-BE49-F238E27FC236}">
                <a16:creationId xmlns:a16="http://schemas.microsoft.com/office/drawing/2014/main" id="{5482780A-75DD-45D3-B243-7A3D78CE3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7025"/>
            <a:ext cx="10515600" cy="1325562"/>
          </a:xfrm>
        </p:spPr>
        <p:txBody>
          <a:bodyPr>
            <a:normAutofit/>
          </a:bodyPr>
          <a:lstStyle/>
          <a:p>
            <a:r>
              <a:rPr lang="en-US" altLang="zh-TW" dirty="0"/>
              <a:t>Function of Style Predict Network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A9D2BE9D-C54E-429F-BF20-5A286E4BCB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097" y="1652587"/>
            <a:ext cx="11145805" cy="4324954"/>
          </a:xfrm>
          <a:prstGeom prst="rect">
            <a:avLst/>
          </a:prstGeom>
          <a:ln w="285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638130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sz="5400" b="1" dirty="0">
                <a:latin typeface="+mn-lt"/>
              </a:rPr>
              <a:t>Pixels in Grayscale</a:t>
            </a:r>
            <a:endParaRPr lang="zh-TW" altLang="en-US" sz="5400" b="1" dirty="0">
              <a:latin typeface="+mn-lt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pPr/>
              <a:t>8</a:t>
            </a:fld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14813" y="6550223"/>
            <a:ext cx="569649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>
                <a:solidFill>
                  <a:srgbClr val="D4D4D4"/>
                </a:solidFill>
              </a:rPr>
              <a:t> https://medium.com/lifeandtech/convert-csv-file-to-images-309b6fdb8c49</a:t>
            </a:r>
          </a:p>
        </p:txBody>
      </p:sp>
      <p:pic>
        <p:nvPicPr>
          <p:cNvPr id="3074" name="Picture 2" descr="https://miro.medium.com/max/1000/1*wOA5BCYEgjarM_pBrMzF8w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34" y="1376218"/>
            <a:ext cx="12010932" cy="5116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259698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>
          <a:xfrm>
            <a:off x="9197890" y="6492875"/>
            <a:ext cx="2743200" cy="365125"/>
          </a:xfrm>
        </p:spPr>
        <p:txBody>
          <a:bodyPr/>
          <a:lstStyle/>
          <a:p>
            <a:fld id="{8E9D419F-909D-442D-A7FC-67A1D9C6304F}" type="slidenum">
              <a:rPr lang="zh-TW" altLang="en-US" smtClean="0"/>
              <a:pPr/>
              <a:t>80</a:t>
            </a:fld>
            <a:endParaRPr lang="zh-TW" altLang="en-US" dirty="0"/>
          </a:p>
        </p:txBody>
      </p:sp>
      <p:sp>
        <p:nvSpPr>
          <p:cNvPr id="6" name="標題 6">
            <a:extLst>
              <a:ext uri="{FF2B5EF4-FFF2-40B4-BE49-F238E27FC236}">
                <a16:creationId xmlns:a16="http://schemas.microsoft.com/office/drawing/2014/main" id="{5482780A-75DD-45D3-B243-7A3D78CE3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7025"/>
            <a:ext cx="10515600" cy="1325562"/>
          </a:xfrm>
        </p:spPr>
        <p:txBody>
          <a:bodyPr>
            <a:normAutofit/>
          </a:bodyPr>
          <a:lstStyle/>
          <a:p>
            <a:r>
              <a:rPr lang="en-US" altLang="zh-TW" dirty="0"/>
              <a:t>Extract Feature from Style Image</a:t>
            </a: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4891" y="3429000"/>
            <a:ext cx="7382216" cy="3070754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A18C065B-F5B3-4623-BB57-971D79834C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9019" y="1525774"/>
            <a:ext cx="9573961" cy="1638529"/>
          </a:xfrm>
          <a:prstGeom prst="rect">
            <a:avLst/>
          </a:prstGeom>
          <a:ln w="285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6154264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>
          <a:xfrm>
            <a:off x="9197890" y="6492875"/>
            <a:ext cx="2743200" cy="365125"/>
          </a:xfrm>
        </p:spPr>
        <p:txBody>
          <a:bodyPr/>
          <a:lstStyle/>
          <a:p>
            <a:fld id="{8E9D419F-909D-442D-A7FC-67A1D9C6304F}" type="slidenum">
              <a:rPr lang="zh-TW" altLang="en-US" smtClean="0"/>
              <a:pPr/>
              <a:t>81</a:t>
            </a:fld>
            <a:endParaRPr lang="zh-TW" altLang="en-US" dirty="0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59EFBCA9-BF22-47E9-9933-7ED2BE0D0B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866" y="1271251"/>
            <a:ext cx="10555200" cy="5332831"/>
          </a:xfrm>
        </p:spPr>
      </p:pic>
      <p:sp>
        <p:nvSpPr>
          <p:cNvPr id="9" name="圓角矩形 19">
            <a:extLst>
              <a:ext uri="{FF2B5EF4-FFF2-40B4-BE49-F238E27FC236}">
                <a16:creationId xmlns:a16="http://schemas.microsoft.com/office/drawing/2014/main" id="{B077A33F-FDFD-4B22-A131-D659CAB31617}"/>
              </a:ext>
            </a:extLst>
          </p:cNvPr>
          <p:cNvSpPr/>
          <p:nvPr/>
        </p:nvSpPr>
        <p:spPr>
          <a:xfrm>
            <a:off x="2743201" y="2452615"/>
            <a:ext cx="4657060" cy="2257608"/>
          </a:xfrm>
          <a:prstGeom prst="roundRect">
            <a:avLst/>
          </a:prstGeom>
          <a:noFill/>
          <a:ln w="762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="1" dirty="0"/>
          </a:p>
        </p:txBody>
      </p:sp>
      <p:sp>
        <p:nvSpPr>
          <p:cNvPr id="11" name="標題 1">
            <a:extLst>
              <a:ext uri="{FF2B5EF4-FFF2-40B4-BE49-F238E27FC236}">
                <a16:creationId xmlns:a16="http://schemas.microsoft.com/office/drawing/2014/main" id="{C89E5355-6B50-4B42-8FAE-D6F36016A1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450"/>
            <a:ext cx="10515600" cy="1036638"/>
          </a:xfrm>
        </p:spPr>
        <p:txBody>
          <a:bodyPr>
            <a:normAutofit fontScale="90000"/>
          </a:bodyPr>
          <a:lstStyle/>
          <a:p>
            <a:r>
              <a:rPr lang="en-US" altLang="zh-TW" dirty="0">
                <a:solidFill>
                  <a:srgbClr val="202124"/>
                </a:solidFill>
              </a:rPr>
              <a:t>Our Style Transfer Model Architecture</a:t>
            </a:r>
          </a:p>
        </p:txBody>
      </p:sp>
    </p:spTree>
    <p:extLst>
      <p:ext uri="{BB962C8B-B14F-4D97-AF65-F5344CB8AC3E}">
        <p14:creationId xmlns:p14="http://schemas.microsoft.com/office/powerpoint/2010/main" val="176409652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6">
            <a:extLst>
              <a:ext uri="{FF2B5EF4-FFF2-40B4-BE49-F238E27FC236}">
                <a16:creationId xmlns:a16="http://schemas.microsoft.com/office/drawing/2014/main" id="{EFB559EE-3E81-4D0F-989F-DFA5EA85EA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Function of Transfer Network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pPr/>
              <a:t>82</a:t>
            </a:fld>
            <a:endParaRPr lang="zh-TW" alt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20001153-14D4-4CC9-93FE-219BAD4965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597" y="1466851"/>
            <a:ext cx="11326806" cy="4753638"/>
          </a:xfrm>
          <a:prstGeom prst="rect">
            <a:avLst/>
          </a:prstGeom>
          <a:ln w="285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9275102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6">
            <a:extLst>
              <a:ext uri="{FF2B5EF4-FFF2-40B4-BE49-F238E27FC236}">
                <a16:creationId xmlns:a16="http://schemas.microsoft.com/office/drawing/2014/main" id="{FAA133EA-FADD-434E-806B-0EA5FDC33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Generate Output Image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pPr/>
              <a:t>83</a:t>
            </a:fld>
            <a:endParaRPr lang="zh-TW" altLang="en-US" dirty="0"/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AF1CFAFA-D9BC-4AD8-998C-8CF4098DFE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338685"/>
            <a:ext cx="10515602" cy="2201948"/>
          </a:xfrm>
          <a:prstGeom prst="rect">
            <a:avLst/>
          </a:prstGeom>
          <a:ln w="285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DCE96CFC-82AD-4F43-AAB8-02073E6F18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9768" y="3548628"/>
            <a:ext cx="2032463" cy="3137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5728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6">
            <a:extLst>
              <a:ext uri="{FF2B5EF4-FFF2-40B4-BE49-F238E27FC236}">
                <a16:creationId xmlns:a16="http://schemas.microsoft.com/office/drawing/2014/main" id="{F962F95B-5683-48E9-A8F9-7DEE3CA41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Modify Content Weight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pPr/>
              <a:t>84</a:t>
            </a:fld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80AEA5D-1B53-4645-B891-CCAEC8A822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202" y="1377186"/>
            <a:ext cx="11431595" cy="1619476"/>
          </a:xfrm>
          <a:prstGeom prst="rect">
            <a:avLst/>
          </a:prstGeom>
          <a:ln w="285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A1FD7B1D-F40C-4AFC-AAC4-FB1626341F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0276" y="3221348"/>
            <a:ext cx="6003850" cy="3238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43171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6">
            <a:extLst>
              <a:ext uri="{FF2B5EF4-FFF2-40B4-BE49-F238E27FC236}">
                <a16:creationId xmlns:a16="http://schemas.microsoft.com/office/drawing/2014/main" id="{F962F95B-5683-48E9-A8F9-7DEE3CA41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Modify Content Weight</a:t>
            </a:r>
            <a:r>
              <a:rPr lang="zh-TW" altLang="en-US" dirty="0"/>
              <a:t> </a:t>
            </a:r>
            <a:r>
              <a:rPr lang="en-US" altLang="zh-TW" dirty="0"/>
              <a:t>(Cont'd)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pPr/>
              <a:t>85</a:t>
            </a:fld>
            <a:endParaRPr lang="zh-TW" alt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132CA916-2D5A-41C3-828C-7C2D3DC7B0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7590" y="1117586"/>
            <a:ext cx="9514024" cy="2664438"/>
          </a:xfrm>
          <a:prstGeom prst="rect">
            <a:avLst/>
          </a:prstGeom>
          <a:ln w="285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23BE55DA-64A1-4686-A087-249BBE19AC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2091" y="3879101"/>
            <a:ext cx="1876758" cy="2842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23688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6">
            <a:extLst>
              <a:ext uri="{FF2B5EF4-FFF2-40B4-BE49-F238E27FC236}">
                <a16:creationId xmlns:a16="http://schemas.microsoft.com/office/drawing/2014/main" id="{F962F95B-5683-48E9-A8F9-7DEE3CA41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Modify Content Weight</a:t>
            </a:r>
            <a:r>
              <a:rPr lang="zh-TW" altLang="en-US" dirty="0"/>
              <a:t> </a:t>
            </a:r>
            <a:r>
              <a:rPr lang="en-US" altLang="zh-TW" dirty="0"/>
              <a:t>(Cont'd)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pPr/>
              <a:t>86</a:t>
            </a:fld>
            <a:endParaRPr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1C66251F-76E2-4627-91D2-E578A75769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251" y="1392320"/>
            <a:ext cx="10790702" cy="2300592"/>
          </a:xfrm>
          <a:prstGeom prst="rect">
            <a:avLst/>
          </a:prstGeom>
          <a:ln w="285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2B79C974-9D34-4E57-A7B4-B9C462A58F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2000" y="3729275"/>
            <a:ext cx="7985204" cy="2931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7127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69BA8B-9A1F-4512-93CE-8CA6A452A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>
                <a:solidFill>
                  <a:srgbClr val="202124"/>
                </a:solidFill>
              </a:rPr>
              <a:t>Exercise</a:t>
            </a:r>
            <a:r>
              <a:rPr lang="zh-TW" altLang="en-US" dirty="0">
                <a:solidFill>
                  <a:srgbClr val="202124"/>
                </a:solidFill>
              </a:rPr>
              <a:t> </a:t>
            </a:r>
            <a:r>
              <a:rPr lang="en-US" altLang="zh-TW" dirty="0">
                <a:solidFill>
                  <a:srgbClr val="202124"/>
                </a:solidFill>
              </a:rPr>
              <a:t>2</a:t>
            </a:r>
            <a:endParaRPr lang="zh-TW" altLang="en-US" dirty="0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5E80886B-435A-4878-A276-60A15F2EA2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93963"/>
            <a:ext cx="10515600" cy="1801777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sz="3200" dirty="0"/>
              <a:t>Find any image from the </a:t>
            </a:r>
            <a:r>
              <a:rPr lang="en-US" altLang="zh-TW" sz="3200" b="1" dirty="0">
                <a:solidFill>
                  <a:srgbClr val="FF0000"/>
                </a:solidFill>
              </a:rPr>
              <a:t>internet</a:t>
            </a:r>
            <a:r>
              <a:rPr lang="en-US" altLang="zh-TW" sz="3200" dirty="0"/>
              <a:t> as </a:t>
            </a:r>
            <a:r>
              <a:rPr lang="en-US" altLang="zh-TW" sz="3200" b="1" dirty="0">
                <a:solidFill>
                  <a:srgbClr val="0000FF"/>
                </a:solidFill>
              </a:rPr>
              <a:t>content image </a:t>
            </a:r>
            <a:r>
              <a:rPr lang="en-US" altLang="zh-TW" sz="3200" dirty="0"/>
              <a:t>or </a:t>
            </a:r>
            <a:r>
              <a:rPr lang="en-US" altLang="zh-TW" sz="3200" b="1" dirty="0">
                <a:solidFill>
                  <a:srgbClr val="0000FF"/>
                </a:solidFill>
              </a:rPr>
              <a:t>style image </a:t>
            </a:r>
            <a:r>
              <a:rPr lang="en-US" altLang="zh-TW" sz="3200" dirty="0"/>
              <a:t>for implementation.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25AAF4D-2DEB-4A8A-970D-5A03A4F0D9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pPr/>
              <a:t>87</a:t>
            </a:fld>
            <a:endParaRPr lang="zh-TW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5C4DE7C-36B4-4ED7-BA04-2EACD8C2E1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1691" y="3182005"/>
            <a:ext cx="2368618" cy="2368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79189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59A7E2B-C44E-4846-AD31-5BB5EC3746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>
                <a:solidFill>
                  <a:srgbClr val="202124"/>
                </a:solidFill>
              </a:rPr>
              <a:t>Upload Files to Google Colab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6EF0F75-672A-4A33-9141-EE8FC2B0E4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97890" y="6492875"/>
            <a:ext cx="2743200" cy="365125"/>
          </a:xfrm>
        </p:spPr>
        <p:txBody>
          <a:bodyPr/>
          <a:lstStyle/>
          <a:p>
            <a:fld id="{8E9D419F-909D-442D-A7FC-67A1D9C6304F}" type="slidenum">
              <a:rPr lang="zh-TW" altLang="en-US" smtClean="0"/>
              <a:pPr/>
              <a:t>88</a:t>
            </a:fld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226" y="1626886"/>
            <a:ext cx="5816783" cy="4472832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7506" y="1626886"/>
            <a:ext cx="5456240" cy="4451428"/>
          </a:xfrm>
          <a:prstGeom prst="rect">
            <a:avLst/>
          </a:prstGeom>
        </p:spPr>
      </p:pic>
      <p:sp>
        <p:nvSpPr>
          <p:cNvPr id="10" name="橢圓 9"/>
          <p:cNvSpPr/>
          <p:nvPr/>
        </p:nvSpPr>
        <p:spPr>
          <a:xfrm>
            <a:off x="345689" y="3735659"/>
            <a:ext cx="613317" cy="613317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橢圓 10"/>
          <p:cNvSpPr/>
          <p:nvPr/>
        </p:nvSpPr>
        <p:spPr>
          <a:xfrm>
            <a:off x="6835699" y="2732049"/>
            <a:ext cx="613317" cy="613317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內容版面配置區 2"/>
          <p:cNvSpPr txBox="1">
            <a:spLocks/>
          </p:cNvSpPr>
          <p:nvPr/>
        </p:nvSpPr>
        <p:spPr>
          <a:xfrm>
            <a:off x="-6599" y="3345366"/>
            <a:ext cx="559079" cy="4804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 2" pitchFamily="18" charset="2"/>
              <a:buChar char="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itchFamily="18" charset="2"/>
              <a:buNone/>
            </a:pPr>
            <a:r>
              <a:rPr lang="en-US" altLang="zh-TW" b="1" dirty="0">
                <a:solidFill>
                  <a:srgbClr val="FF0000"/>
                </a:solidFill>
                <a:ea typeface="標楷體" panose="03000509000000000000" pitchFamily="65" charset="-120"/>
                <a:cs typeface="Times New Roman" panose="02020603050405020304" pitchFamily="18" charset="0"/>
              </a:rPr>
              <a:t>1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13" name="內容版面配置區 2"/>
          <p:cNvSpPr txBox="1">
            <a:spLocks/>
          </p:cNvSpPr>
          <p:nvPr/>
        </p:nvSpPr>
        <p:spPr>
          <a:xfrm>
            <a:off x="6556159" y="2298383"/>
            <a:ext cx="559079" cy="4804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 2" pitchFamily="18" charset="2"/>
              <a:buChar char="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itchFamily="18" charset="2"/>
              <a:buNone/>
            </a:pPr>
            <a:r>
              <a:rPr lang="en-US" altLang="zh-TW" b="1" dirty="0">
                <a:solidFill>
                  <a:srgbClr val="FF0000"/>
                </a:solidFill>
                <a:ea typeface="標楷體" panose="03000509000000000000" pitchFamily="65" charset="-120"/>
                <a:cs typeface="Times New Roman" panose="02020603050405020304" pitchFamily="18" charset="0"/>
              </a:rPr>
              <a:t>2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552719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AB9300E-025D-9A46-875C-F47908224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Send Your Works </a:t>
            </a:r>
            <a:endParaRPr kumimoji="1"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3B5A5A8-28C4-AE41-B33C-CAAF031A4E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TW" sz="3200" dirty="0"/>
              <a:t>If you are not finish the implementations or exercises in this course, you can send your results (</a:t>
            </a:r>
            <a:r>
              <a:rPr kumimoji="1" lang="en-US" altLang="zh-TW" sz="3200" i="1" dirty="0"/>
              <a:t>.</a:t>
            </a:r>
            <a:r>
              <a:rPr kumimoji="1" lang="en-US" altLang="zh-TW" sz="3200" i="1" dirty="0" err="1"/>
              <a:t>ipynb</a:t>
            </a:r>
            <a:r>
              <a:rPr kumimoji="1" lang="en-US" altLang="zh-TW" sz="3200" i="1" dirty="0"/>
              <a:t> </a:t>
            </a:r>
            <a:r>
              <a:rPr kumimoji="1" lang="en-US" altLang="zh-TW" sz="3200" dirty="0"/>
              <a:t>file) to TAs email: </a:t>
            </a:r>
            <a:r>
              <a:rPr kumimoji="1" lang="en-US" altLang="zh-TW" sz="3200" b="1" dirty="0">
                <a:solidFill>
                  <a:srgbClr val="0000FF"/>
                </a:solidFill>
              </a:rPr>
              <a:t>t106368073@ntut.org.tw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7944A75-AA0F-D24B-94DF-0E6F141F8FA1}"/>
              </a:ext>
            </a:extLst>
          </p:cNvPr>
          <p:cNvSpPr>
            <a:spLocks noGrp="1"/>
          </p:cNvSpPr>
          <p:nvPr>
            <p:ph type="sldNum" idx="4"/>
          </p:nvPr>
        </p:nvSpPr>
        <p:spPr>
          <a:xfrm>
            <a:off x="9197890" y="6492875"/>
            <a:ext cx="2743200" cy="365125"/>
          </a:xfrm>
        </p:spPr>
        <p:txBody>
          <a:bodyPr/>
          <a:lstStyle/>
          <a:p>
            <a:fld id="{00000000-1234-1234-1234-123412341234}" type="slidenum">
              <a:rPr lang="en-US" smtClean="0"/>
              <a:pPr/>
              <a:t>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93878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sz="5400" b="1" dirty="0">
                <a:latin typeface="+mn-lt"/>
              </a:rPr>
              <a:t>Colored</a:t>
            </a:r>
            <a:r>
              <a:rPr lang="zh-TW" altLang="en-US" sz="5400" b="1" dirty="0">
                <a:latin typeface="+mn-lt"/>
              </a:rPr>
              <a:t> </a:t>
            </a:r>
            <a:r>
              <a:rPr lang="en-US" altLang="zh-TW" sz="5400" b="1" dirty="0">
                <a:latin typeface="+mn-lt"/>
              </a:rPr>
              <a:t>Image</a:t>
            </a:r>
            <a:endParaRPr lang="zh-TW" altLang="en-US" sz="5400" b="1" dirty="0">
              <a:latin typeface="+mn-lt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pPr/>
              <a:t>9</a:t>
            </a:fld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14813" y="6550223"/>
            <a:ext cx="50914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>
                <a:solidFill>
                  <a:srgbClr val="D4D4D4"/>
                </a:solidFill>
              </a:rPr>
              <a:t> https://ai.stanford.edu/~syyeung/cvweb/Pictures1/colorpixels.png</a:t>
            </a:r>
          </a:p>
        </p:txBody>
      </p:sp>
      <p:pic>
        <p:nvPicPr>
          <p:cNvPr id="5124" name="Picture 4" descr="透過紅、藍、綠三個單色光的互相調和，可以產出多種不同的色光。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9521" y="1514042"/>
            <a:ext cx="8712958" cy="4978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143197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1"/>
          <p:cNvSpPr txBox="1">
            <a:spLocks/>
          </p:cNvSpPr>
          <p:nvPr/>
        </p:nvSpPr>
        <p:spPr>
          <a:xfrm>
            <a:off x="0" y="3230090"/>
            <a:ext cx="12192000" cy="57561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sz="6600" b="1" dirty="0">
                <a:latin typeface="+mn-lt"/>
              </a:rPr>
              <a:t>Thanks for Listening</a:t>
            </a:r>
            <a:endParaRPr lang="zh-TW" altLang="en-US" sz="6000" b="1" dirty="0">
              <a:latin typeface="+mn-lt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>
          <a:xfrm>
            <a:off x="9197890" y="6492875"/>
            <a:ext cx="2743200" cy="365125"/>
          </a:xfrm>
        </p:spPr>
        <p:txBody>
          <a:bodyPr/>
          <a:lstStyle/>
          <a:p>
            <a:fld id="{8E9D419F-909D-442D-A7FC-67A1D9C6304F}" type="slidenum">
              <a:rPr lang="zh-TW" altLang="en-US" smtClean="0"/>
              <a:pPr/>
              <a:t>90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8069889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1"/>
          <p:cNvSpPr txBox="1">
            <a:spLocks/>
          </p:cNvSpPr>
          <p:nvPr/>
        </p:nvSpPr>
        <p:spPr>
          <a:xfrm>
            <a:off x="0" y="2264733"/>
            <a:ext cx="12192000" cy="19351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sz="6600" b="1" dirty="0">
                <a:latin typeface="+mn-lt"/>
              </a:rPr>
              <a:t>Style Transfer Model </a:t>
            </a:r>
          </a:p>
          <a:p>
            <a:pPr algn="ctr"/>
            <a:r>
              <a:rPr lang="en-US" altLang="zh-TW" sz="6600" b="1" dirty="0">
                <a:latin typeface="+mn-lt"/>
              </a:rPr>
              <a:t>Training Part</a:t>
            </a:r>
            <a:endParaRPr lang="zh-TW" altLang="en-US" sz="6000" b="1" dirty="0">
              <a:latin typeface="+mn-lt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>
          <a:xfrm>
            <a:off x="9197890" y="6492875"/>
            <a:ext cx="2743200" cy="365125"/>
          </a:xfrm>
        </p:spPr>
        <p:txBody>
          <a:bodyPr/>
          <a:lstStyle/>
          <a:p>
            <a:fld id="{8E9D419F-909D-442D-A7FC-67A1D9C6304F}" type="slidenum">
              <a:rPr lang="zh-TW" altLang="en-US" smtClean="0"/>
              <a:pPr/>
              <a:t>91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8631603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1"/>
          <p:cNvSpPr txBox="1">
            <a:spLocks/>
          </p:cNvSpPr>
          <p:nvPr/>
        </p:nvSpPr>
        <p:spPr>
          <a:xfrm>
            <a:off x="0" y="424874"/>
            <a:ext cx="12192000" cy="570907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sz="6600" b="1" dirty="0">
                <a:latin typeface="+mn-lt"/>
              </a:rPr>
              <a:t>Perceptual Losses for Real-Time Style Transfer and Super-Resolution</a:t>
            </a:r>
          </a:p>
          <a:p>
            <a:pPr algn="ctr"/>
            <a:endParaRPr lang="en-US" altLang="zh-TW" sz="6600" b="1" dirty="0">
              <a:latin typeface="+mn-lt"/>
            </a:endParaRPr>
          </a:p>
          <a:p>
            <a:pPr algn="ctr"/>
            <a:r>
              <a:rPr lang="en-US" altLang="zh-TW" sz="6600" b="1" dirty="0">
                <a:latin typeface="+mn-lt"/>
              </a:rPr>
              <a:t>Build Environment</a:t>
            </a:r>
          </a:p>
          <a:p>
            <a:pPr algn="ctr"/>
            <a:r>
              <a:rPr lang="en-US" altLang="zh-TW" sz="6600" b="1" dirty="0">
                <a:latin typeface="+mn-lt"/>
              </a:rPr>
              <a:t>(Train)</a:t>
            </a:r>
            <a:endParaRPr lang="zh-TW" altLang="en-US" sz="6000" b="1" dirty="0">
              <a:latin typeface="+mn-lt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>
          <a:xfrm>
            <a:off x="9197890" y="6492875"/>
            <a:ext cx="2743200" cy="365125"/>
          </a:xfrm>
        </p:spPr>
        <p:txBody>
          <a:bodyPr/>
          <a:lstStyle/>
          <a:p>
            <a:fld id="{8E9D419F-909D-442D-A7FC-67A1D9C6304F}" type="slidenum">
              <a:rPr lang="zh-TW" altLang="en-US" smtClean="0"/>
              <a:pPr/>
              <a:t>92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8851992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A4D5914-3970-42AC-8175-DE1DE7E8D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>
                <a:solidFill>
                  <a:srgbClr val="202124"/>
                </a:solidFill>
              </a:rPr>
              <a:t>Install Requirements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E80AB43-1CD9-4F0C-A652-39161F1240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97890" y="6492875"/>
            <a:ext cx="2743200" cy="365125"/>
          </a:xfrm>
        </p:spPr>
        <p:txBody>
          <a:bodyPr/>
          <a:lstStyle/>
          <a:p>
            <a:fld id="{8E9D419F-909D-442D-A7FC-67A1D9C6304F}" type="slidenum">
              <a:rPr lang="zh-TW" altLang="en-US" smtClean="0"/>
              <a:pPr/>
              <a:t>93</a:t>
            </a:fld>
            <a:endParaRPr lang="zh-TW" altLang="en-US" dirty="0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5B82DB68-44E1-4949-92D8-0C3760041A46}"/>
              </a:ext>
            </a:extLst>
          </p:cNvPr>
          <p:cNvGraphicFramePr>
            <a:graphicFrameLocks noGrp="1"/>
          </p:cNvGraphicFramePr>
          <p:nvPr/>
        </p:nvGraphicFramePr>
        <p:xfrm>
          <a:off x="930876" y="1608073"/>
          <a:ext cx="7117492" cy="5181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7117492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403722">
                <a:tc>
                  <a:txBody>
                    <a:bodyPr/>
                    <a:lstStyle/>
                    <a:p>
                      <a:r>
                        <a:rPr lang="en-US" altLang="zh-TW" sz="2800" b="0" kern="1200" dirty="0">
                          <a:solidFill>
                            <a:schemeClr val="lt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!pip install –r requirements.txt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  <p:sp>
        <p:nvSpPr>
          <p:cNvPr id="6" name="矩形 5">
            <a:extLst>
              <a:ext uri="{FF2B5EF4-FFF2-40B4-BE49-F238E27FC236}">
                <a16:creationId xmlns:a16="http://schemas.microsoft.com/office/drawing/2014/main" id="{A9150251-8C8C-41BF-8E2C-E89B6E2369E6}"/>
              </a:ext>
            </a:extLst>
          </p:cNvPr>
          <p:cNvSpPr/>
          <p:nvPr/>
        </p:nvSpPr>
        <p:spPr>
          <a:xfrm>
            <a:off x="4779101" y="2387843"/>
            <a:ext cx="263379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solidFill>
                  <a:srgbClr val="202124"/>
                </a:solidFill>
              </a:rPr>
              <a:t>requirements.txt</a:t>
            </a:r>
            <a:endParaRPr lang="en-US" altLang="zh-TW" sz="2800" i="0" dirty="0">
              <a:solidFill>
                <a:srgbClr val="202124"/>
              </a:solidFill>
              <a:effectLst/>
            </a:endParaRP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DF4CC2EE-C52A-4C5A-87D6-FB754BD4603B}"/>
              </a:ext>
            </a:extLst>
          </p:cNvPr>
          <p:cNvGraphicFramePr>
            <a:graphicFrameLocks noGrp="1"/>
          </p:cNvGraphicFramePr>
          <p:nvPr/>
        </p:nvGraphicFramePr>
        <p:xfrm>
          <a:off x="595460" y="2911063"/>
          <a:ext cx="11001080" cy="39319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00108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3753688">
                <a:tc>
                  <a:txBody>
                    <a:bodyPr/>
                    <a:lstStyle/>
                    <a:p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  <a:cs typeface="Courier New" panose="02070309020205020404" pitchFamily="49" charset="0"/>
                        </a:rPr>
                        <a:t>torchvision @ https://download.pytorch.org/whl/cu102/torchvision-0.10.0%2Bcu102-cp37-cp37m-linux_x86_64.whl </a:t>
                      </a:r>
                      <a:b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  <a:cs typeface="Courier New" panose="02070309020205020404" pitchFamily="49" charset="0"/>
                        </a:rPr>
                      </a:br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  <a:cs typeface="Courier New" panose="02070309020205020404" pitchFamily="49" charset="0"/>
                        </a:rPr>
                        <a:t>torch @ https://download.pytorch.org/whl/cu102/torch-1.9.0%2Bcu102-cp37-cp37m-linux_x86_64.whl</a:t>
                      </a:r>
                    </a:p>
                    <a:p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  <a:cs typeface="Courier New" panose="02070309020205020404" pitchFamily="49" charset="0"/>
                        </a:rPr>
                        <a:t>tensorflow @ file:///tensorflow-2.5.0-cp37-cp37m-linux_x86_64.whl</a:t>
                      </a:r>
                    </a:p>
                    <a:p>
                      <a:r>
                        <a:rPr lang="en-US" altLang="zh-TW" sz="2800" b="0" dirty="0" err="1">
                          <a:solidFill>
                            <a:schemeClr val="tx1"/>
                          </a:solidFill>
                          <a:latin typeface="+mn-lt"/>
                          <a:cs typeface="Courier New" panose="02070309020205020404" pitchFamily="49" charset="0"/>
                        </a:rPr>
                        <a:t>tensorboard</a:t>
                      </a:r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  <a:cs typeface="Courier New" panose="02070309020205020404" pitchFamily="49" charset="0"/>
                        </a:rPr>
                        <a:t>==2.5.0</a:t>
                      </a:r>
                    </a:p>
                    <a:p>
                      <a:r>
                        <a:rPr lang="en-US" altLang="zh-TW" sz="2800" b="0" dirty="0" err="1">
                          <a:solidFill>
                            <a:schemeClr val="tx1"/>
                          </a:solidFill>
                          <a:latin typeface="+mn-lt"/>
                          <a:cs typeface="Courier New" panose="02070309020205020404" pitchFamily="49" charset="0"/>
                        </a:rPr>
                        <a:t>keras</a:t>
                      </a:r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  <a:cs typeface="Courier New" panose="02070309020205020404" pitchFamily="49" charset="0"/>
                        </a:rPr>
                        <a:t>==2.4.3</a:t>
                      </a:r>
                    </a:p>
                    <a:p>
                      <a:r>
                        <a:rPr lang="en-US" altLang="zh-TW" sz="2800" b="0" dirty="0" err="1">
                          <a:solidFill>
                            <a:schemeClr val="tx1"/>
                          </a:solidFill>
                          <a:latin typeface="+mn-lt"/>
                          <a:cs typeface="Courier New" panose="02070309020205020404" pitchFamily="49" charset="0"/>
                        </a:rPr>
                        <a:t>scipy</a:t>
                      </a:r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  <a:cs typeface="Courier New" panose="02070309020205020404" pitchFamily="49" charset="0"/>
                        </a:rPr>
                        <a:t>==1.4.1</a:t>
                      </a:r>
                    </a:p>
                    <a:p>
                      <a:r>
                        <a:rPr lang="en-US" altLang="zh-TW" sz="2800" b="0" dirty="0" err="1">
                          <a:solidFill>
                            <a:schemeClr val="tx1"/>
                          </a:solidFill>
                          <a:latin typeface="+mn-lt"/>
                          <a:cs typeface="Courier New" panose="02070309020205020404" pitchFamily="49" charset="0"/>
                        </a:rPr>
                        <a:t>numpy</a:t>
                      </a:r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  <a:cs typeface="Courier New" panose="02070309020205020404" pitchFamily="49" charset="0"/>
                        </a:rPr>
                        <a:t>==1.19.5</a:t>
                      </a:r>
                      <a:endParaRPr lang="en-US" altLang="zh-TW" sz="28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0268139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36A5078-2340-49B4-896D-83C44385D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Preprocessing Datasets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61F4C46-DB84-482D-A98C-951CB8F455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97890" y="6492875"/>
            <a:ext cx="2743200" cy="365125"/>
          </a:xfrm>
        </p:spPr>
        <p:txBody>
          <a:bodyPr/>
          <a:lstStyle/>
          <a:p>
            <a:fld id="{8E9D419F-909D-442D-A7FC-67A1D9C6304F}" type="slidenum">
              <a:rPr lang="zh-TW" altLang="en-US" smtClean="0"/>
              <a:pPr/>
              <a:t>94</a:t>
            </a:fld>
            <a:endParaRPr lang="zh-TW" altLang="en-US" dirty="0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84DE8E86-C349-408E-80FC-352B5A764B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5819250"/>
              </p:ext>
            </p:extLst>
          </p:nvPr>
        </p:nvGraphicFramePr>
        <p:xfrm>
          <a:off x="0" y="2329401"/>
          <a:ext cx="12192000" cy="5181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403722">
                <a:tc>
                  <a:txBody>
                    <a:bodyPr/>
                    <a:lstStyle/>
                    <a:p>
                      <a:r>
                        <a:rPr lang="en-US" altLang="zh-TW" sz="2800" b="0" kern="1200" dirty="0">
                          <a:solidFill>
                            <a:schemeClr val="lt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!</a:t>
                      </a:r>
                      <a:r>
                        <a:rPr lang="en-US" altLang="zh-TW" sz="2800" b="0" kern="1200" dirty="0" err="1">
                          <a:solidFill>
                            <a:schemeClr val="lt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mkdir</a:t>
                      </a:r>
                      <a:r>
                        <a:rPr lang="en-US" altLang="zh-TW" sz="2800" b="0" kern="1200" dirty="0">
                          <a:solidFill>
                            <a:schemeClr val="lt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 dataset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ACF44369-FE59-4EC5-BF94-877A84947436}"/>
              </a:ext>
            </a:extLst>
          </p:cNvPr>
          <p:cNvGraphicFramePr>
            <a:graphicFrameLocks noGrp="1"/>
          </p:cNvGraphicFramePr>
          <p:nvPr/>
        </p:nvGraphicFramePr>
        <p:xfrm>
          <a:off x="0" y="4809125"/>
          <a:ext cx="12192000" cy="5181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403722">
                <a:tc>
                  <a:txBody>
                    <a:bodyPr/>
                    <a:lstStyle/>
                    <a:p>
                      <a:r>
                        <a:rPr lang="en-US" altLang="zh-TW" sz="2800" b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!unzip </a:t>
                      </a:r>
                      <a:r>
                        <a:rPr lang="en-US" altLang="zh-TW" sz="2800" b="0" kern="1200" dirty="0">
                          <a:solidFill>
                            <a:schemeClr val="lt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train2014.zip –d dataset/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  <p:sp>
        <p:nvSpPr>
          <p:cNvPr id="7" name="矩形 6">
            <a:extLst>
              <a:ext uri="{FF2B5EF4-FFF2-40B4-BE49-F238E27FC236}">
                <a16:creationId xmlns:a16="http://schemas.microsoft.com/office/drawing/2014/main" id="{E8D94595-C00D-47BD-99B7-91DA7F66FC8A}"/>
              </a:ext>
            </a:extLst>
          </p:cNvPr>
          <p:cNvSpPr/>
          <p:nvPr/>
        </p:nvSpPr>
        <p:spPr>
          <a:xfrm>
            <a:off x="0" y="1855642"/>
            <a:ext cx="330141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solidFill>
                  <a:srgbClr val="202124"/>
                </a:solidFill>
              </a:rPr>
              <a:t>Create </a:t>
            </a:r>
            <a:r>
              <a:rPr lang="en-US" altLang="zh-TW" sz="2800" dirty="0">
                <a:solidFill>
                  <a:schemeClr val="accent1">
                    <a:lumMod val="75000"/>
                  </a:schemeClr>
                </a:solidFill>
              </a:rPr>
              <a:t>dataset</a:t>
            </a:r>
            <a:r>
              <a:rPr lang="en-US" altLang="zh-TW" sz="2800" dirty="0">
                <a:solidFill>
                  <a:srgbClr val="202124"/>
                </a:solidFill>
              </a:rPr>
              <a:t> folder.</a:t>
            </a:r>
            <a:endParaRPr lang="en-US" altLang="zh-TW" sz="2800" i="0" dirty="0">
              <a:solidFill>
                <a:srgbClr val="202124"/>
              </a:solidFill>
              <a:effectLst/>
            </a:endParaRPr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BA404DBF-90B5-4E97-B900-67A131317E8F}"/>
              </a:ext>
            </a:extLst>
          </p:cNvPr>
          <p:cNvGraphicFramePr>
            <a:graphicFrameLocks noGrp="1"/>
          </p:cNvGraphicFramePr>
          <p:nvPr/>
        </p:nvGraphicFramePr>
        <p:xfrm>
          <a:off x="0" y="3585145"/>
          <a:ext cx="12192000" cy="457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403722">
                <a:tc>
                  <a:txBody>
                    <a:bodyPr/>
                    <a:lstStyle/>
                    <a:p>
                      <a:r>
                        <a:rPr lang="en-US" altLang="zh-TW" sz="2400" b="0" kern="1200" dirty="0">
                          <a:solidFill>
                            <a:schemeClr val="lt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!curl -O http://images.cocodataset.org/zips/train2014.zip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  <p:sp>
        <p:nvSpPr>
          <p:cNvPr id="9" name="矩形 8">
            <a:extLst>
              <a:ext uri="{FF2B5EF4-FFF2-40B4-BE49-F238E27FC236}">
                <a16:creationId xmlns:a16="http://schemas.microsoft.com/office/drawing/2014/main" id="{6172091A-DC76-42F6-896E-A104F847FDB5}"/>
              </a:ext>
            </a:extLst>
          </p:cNvPr>
          <p:cNvSpPr/>
          <p:nvPr/>
        </p:nvSpPr>
        <p:spPr>
          <a:xfrm>
            <a:off x="0" y="3133752"/>
            <a:ext cx="839184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solidFill>
                  <a:srgbClr val="202124"/>
                </a:solidFill>
              </a:rPr>
              <a:t>Download dataset. (</a:t>
            </a:r>
            <a:r>
              <a:rPr lang="en-US" altLang="zh-TW" sz="2800" dirty="0"/>
              <a:t>COCO 2014 Training images dataset</a:t>
            </a:r>
            <a:r>
              <a:rPr lang="en-US" altLang="zh-TW" sz="2800" dirty="0">
                <a:solidFill>
                  <a:srgbClr val="202124"/>
                </a:solidFill>
              </a:rPr>
              <a:t>)</a:t>
            </a:r>
            <a:endParaRPr lang="en-US" altLang="zh-TW" sz="2800" i="0" dirty="0">
              <a:solidFill>
                <a:srgbClr val="202124"/>
              </a:solidFill>
              <a:effectLst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28CDA97-23A1-4D10-A5C7-693F1A64413F}"/>
              </a:ext>
            </a:extLst>
          </p:cNvPr>
          <p:cNvSpPr/>
          <p:nvPr/>
        </p:nvSpPr>
        <p:spPr>
          <a:xfrm>
            <a:off x="0" y="4339247"/>
            <a:ext cx="218040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solidFill>
                  <a:srgbClr val="202124"/>
                </a:solidFill>
              </a:rPr>
              <a:t>Unzip dataset</a:t>
            </a:r>
            <a:endParaRPr lang="en-US" altLang="zh-TW" sz="2800" i="0" dirty="0">
              <a:solidFill>
                <a:srgbClr val="202124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18504386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5BEEDEA-A15F-4D17-B57F-9B3F36BBA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017"/>
            <a:ext cx="10515600" cy="1325562"/>
          </a:xfrm>
        </p:spPr>
        <p:txBody>
          <a:bodyPr>
            <a:normAutofit/>
          </a:bodyPr>
          <a:lstStyle/>
          <a:p>
            <a:r>
              <a:rPr lang="en-US" altLang="zh-TW" dirty="0">
                <a:solidFill>
                  <a:srgbClr val="202124"/>
                </a:solidFill>
              </a:rPr>
              <a:t>Train the Model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39B7FBE-4698-40A7-8BBA-F6DA9F3474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97890" y="6492875"/>
            <a:ext cx="2743200" cy="365125"/>
          </a:xfrm>
        </p:spPr>
        <p:txBody>
          <a:bodyPr/>
          <a:lstStyle/>
          <a:p>
            <a:fld id="{8E9D419F-909D-442D-A7FC-67A1D9C6304F}" type="slidenum">
              <a:rPr lang="zh-TW" altLang="en-US" smtClean="0"/>
              <a:pPr/>
              <a:t>95</a:t>
            </a:fld>
            <a:endParaRPr lang="zh-TW" altLang="en-US" dirty="0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5E40168B-7B8E-4932-AC97-3974F5717E42}"/>
              </a:ext>
            </a:extLst>
          </p:cNvPr>
          <p:cNvGraphicFramePr>
            <a:graphicFrameLocks noGrp="1"/>
          </p:cNvGraphicFramePr>
          <p:nvPr/>
        </p:nvGraphicFramePr>
        <p:xfrm>
          <a:off x="0" y="1183796"/>
          <a:ext cx="12192000" cy="20421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403722">
                <a:tc>
                  <a:txBody>
                    <a:bodyPr/>
                    <a:lstStyle/>
                    <a:p>
                      <a:r>
                        <a:rPr lang="en-US" altLang="zh-TW" sz="1600" b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!python3 neural_style/neural_style.py train --dataset </a:t>
                      </a:r>
                      <a:r>
                        <a:rPr lang="en-US" altLang="zh-TW" sz="1600" b="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&lt;</a:t>
                      </a:r>
                      <a:r>
                        <a:rPr lang="en-US" altLang="zh-TW" sz="1600" b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/path/to/train-dataset</a:t>
                      </a:r>
                      <a:r>
                        <a:rPr lang="en-US" altLang="zh-TW" sz="1600" b="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&gt;</a:t>
                      </a:r>
                      <a:r>
                        <a:rPr lang="en-US" altLang="zh-TW" sz="1600" b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\</a:t>
                      </a:r>
                    </a:p>
                    <a:p>
                      <a:r>
                        <a:rPr lang="en-US" altLang="zh-TW" sz="1600" b="0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                                    </a:t>
                      </a:r>
                      <a:r>
                        <a:rPr lang="en-US" altLang="zh-TW" sz="1600" b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--style-image </a:t>
                      </a:r>
                      <a:r>
                        <a:rPr lang="en-US" altLang="zh-TW" sz="1600" b="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&lt;</a:t>
                      </a:r>
                      <a:r>
                        <a:rPr lang="en-US" altLang="zh-TW" sz="1600" b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/path/to/style/image</a:t>
                      </a:r>
                      <a:r>
                        <a:rPr lang="en-US" altLang="zh-TW" sz="1600" b="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&gt;</a:t>
                      </a:r>
                      <a:r>
                        <a:rPr lang="en-US" altLang="zh-TW" sz="1600" b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\</a:t>
                      </a:r>
                    </a:p>
                    <a:p>
                      <a:r>
                        <a:rPr lang="en-US" altLang="zh-TW" sz="1600" b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                                    --save-model-</a:t>
                      </a:r>
                      <a:r>
                        <a:rPr lang="en-US" altLang="zh-TW" sz="1600" b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dir</a:t>
                      </a:r>
                      <a:r>
                        <a:rPr lang="en-US" altLang="zh-TW" sz="1600" b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altLang="zh-TW" sz="1600" b="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&lt;</a:t>
                      </a:r>
                      <a:r>
                        <a:rPr lang="en-US" altLang="zh-TW" sz="1600" b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/path/to/save-model/folder</a:t>
                      </a:r>
                      <a:r>
                        <a:rPr lang="en-US" altLang="zh-TW" sz="1600" b="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&gt;</a:t>
                      </a:r>
                      <a:r>
                        <a:rPr lang="en-US" altLang="zh-TW" sz="1600" b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\</a:t>
                      </a:r>
                    </a:p>
                    <a:p>
                      <a:r>
                        <a:rPr lang="en-US" altLang="zh-TW" sz="1600" b="0" kern="1200" dirty="0">
                          <a:solidFill>
                            <a:schemeClr val="lt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                                            --checkpoint-model-</a:t>
                      </a:r>
                      <a:r>
                        <a:rPr lang="en-US" altLang="zh-TW" sz="1600" b="0" kern="1200" dirty="0" err="1">
                          <a:solidFill>
                            <a:schemeClr val="lt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dir</a:t>
                      </a:r>
                      <a:r>
                        <a:rPr lang="en-US" altLang="zh-TW" sz="1600" b="0" kern="1200" dirty="0">
                          <a:solidFill>
                            <a:schemeClr val="lt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altLang="zh-TW" sz="1600" b="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&lt;</a:t>
                      </a:r>
                      <a:r>
                        <a:rPr lang="en-US" altLang="zh-TW" sz="1600" b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/path/to/save-model/folder</a:t>
                      </a:r>
                      <a:r>
                        <a:rPr lang="en-US" altLang="zh-TW" sz="1600" b="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&gt; </a:t>
                      </a:r>
                      <a:r>
                        <a:rPr lang="en-US" altLang="zh-TW" sz="1600" b="0" kern="1200" dirty="0">
                          <a:solidFill>
                            <a:schemeClr val="lt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\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b="0" kern="1200" dirty="0">
                          <a:solidFill>
                            <a:schemeClr val="lt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                                            --checkpoint-interval 500 \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b="0" kern="1200" dirty="0">
                          <a:solidFill>
                            <a:schemeClr val="lt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                                            --content-weight 10e4 \ 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b="0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                                    </a:t>
                      </a:r>
                      <a:r>
                        <a:rPr lang="en-US" altLang="zh-TW" sz="1600" b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--epochs 2 \</a:t>
                      </a:r>
                    </a:p>
                    <a:p>
                      <a:r>
                        <a:rPr lang="en-US" altLang="zh-TW" sz="1600" b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                                    --</a:t>
                      </a:r>
                      <a:r>
                        <a:rPr lang="en-US" altLang="zh-TW" sz="1600" b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cuda</a:t>
                      </a:r>
                      <a:r>
                        <a:rPr lang="en-US" altLang="zh-TW" sz="1600" b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1</a:t>
                      </a:r>
                      <a:endParaRPr lang="en-US" altLang="zh-TW" sz="1600" b="0" kern="1200" dirty="0">
                        <a:solidFill>
                          <a:schemeClr val="lt1"/>
                        </a:solidFill>
                        <a:effectLst/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  <p:sp>
        <p:nvSpPr>
          <p:cNvPr id="6" name="矩形 5">
            <a:extLst>
              <a:ext uri="{FF2B5EF4-FFF2-40B4-BE49-F238E27FC236}">
                <a16:creationId xmlns:a16="http://schemas.microsoft.com/office/drawing/2014/main" id="{D5E2FBD8-FC7A-4F2C-8B44-DB140FFD1546}"/>
              </a:ext>
            </a:extLst>
          </p:cNvPr>
          <p:cNvSpPr/>
          <p:nvPr/>
        </p:nvSpPr>
        <p:spPr>
          <a:xfrm>
            <a:off x="0" y="3467507"/>
            <a:ext cx="12192000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200" dirty="0">
                <a:solidFill>
                  <a:schemeClr val="accent1">
                    <a:lumMod val="75000"/>
                  </a:schemeClr>
                </a:solidFill>
              </a:rPr>
              <a:t>--dataset: </a:t>
            </a:r>
            <a:r>
              <a:rPr lang="en-US" altLang="zh-TW" sz="2200" dirty="0"/>
              <a:t>Path to training dataset.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200" dirty="0">
                <a:solidFill>
                  <a:schemeClr val="accent1">
                    <a:lumMod val="75000"/>
                  </a:schemeClr>
                </a:solidFill>
              </a:rPr>
              <a:t>--style-image: </a:t>
            </a:r>
            <a:r>
              <a:rPr lang="en-US" altLang="zh-TW" sz="2200" dirty="0"/>
              <a:t>Path to style-image.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200" dirty="0">
                <a:solidFill>
                  <a:schemeClr val="accent1">
                    <a:lumMod val="75000"/>
                  </a:schemeClr>
                </a:solidFill>
              </a:rPr>
              <a:t>--save-model-</a:t>
            </a:r>
            <a:r>
              <a:rPr lang="en-US" altLang="zh-TW" sz="2200" dirty="0" err="1">
                <a:solidFill>
                  <a:schemeClr val="accent1">
                    <a:lumMod val="75000"/>
                  </a:schemeClr>
                </a:solidFill>
              </a:rPr>
              <a:t>dir</a:t>
            </a:r>
            <a:r>
              <a:rPr lang="en-US" altLang="zh-TW" sz="2200" dirty="0">
                <a:solidFill>
                  <a:schemeClr val="accent1">
                    <a:lumMod val="75000"/>
                  </a:schemeClr>
                </a:solidFill>
              </a:rPr>
              <a:t>: </a:t>
            </a:r>
            <a:r>
              <a:rPr lang="en-US" altLang="zh-TW" sz="2200" dirty="0"/>
              <a:t>Path to save the trained model.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200" dirty="0">
                <a:solidFill>
                  <a:schemeClr val="accent1">
                    <a:lumMod val="75000"/>
                  </a:schemeClr>
                </a:solidFill>
              </a:rPr>
              <a:t>--checkpoint-model-</a:t>
            </a:r>
            <a:r>
              <a:rPr lang="en-US" altLang="zh-TW" sz="2200" dirty="0" err="1">
                <a:solidFill>
                  <a:schemeClr val="accent1">
                    <a:lumMod val="75000"/>
                  </a:schemeClr>
                </a:solidFill>
              </a:rPr>
              <a:t>dir</a:t>
            </a:r>
            <a:r>
              <a:rPr lang="en-US" altLang="zh-TW" sz="2200" dirty="0">
                <a:solidFill>
                  <a:schemeClr val="accent1">
                    <a:lumMod val="75000"/>
                  </a:schemeClr>
                </a:solidFill>
              </a:rPr>
              <a:t>: </a:t>
            </a:r>
            <a:r>
              <a:rPr lang="en-US" altLang="zh-TW" sz="2200" dirty="0"/>
              <a:t>Path to save the checkpoints.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200" dirty="0">
                <a:solidFill>
                  <a:schemeClr val="accent1">
                    <a:lumMod val="75000"/>
                  </a:schemeClr>
                </a:solidFill>
              </a:rPr>
              <a:t>--checkpoint-interval: </a:t>
            </a:r>
            <a:r>
              <a:rPr lang="en-US" altLang="zh-TW" sz="2200" dirty="0"/>
              <a:t>Number of batches after which a checkpoint of the trained model will be created.</a:t>
            </a:r>
            <a:endParaRPr lang="en-US" altLang="zh-TW" sz="2200" dirty="0">
              <a:solidFill>
                <a:srgbClr val="DE51D4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200" dirty="0">
                <a:solidFill>
                  <a:schemeClr val="accent1">
                    <a:lumMod val="75000"/>
                  </a:schemeClr>
                </a:solidFill>
              </a:rPr>
              <a:t>--content-weight: </a:t>
            </a:r>
            <a:r>
              <a:rPr lang="en-US" altLang="zh-TW" sz="2200" dirty="0"/>
              <a:t>Weight for content-loss.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200" dirty="0">
                <a:solidFill>
                  <a:schemeClr val="accent1">
                    <a:lumMod val="75000"/>
                  </a:schemeClr>
                </a:solidFill>
              </a:rPr>
              <a:t>--epochs: </a:t>
            </a:r>
            <a:r>
              <a:rPr lang="en-US" altLang="zh-TW" sz="2200" dirty="0"/>
              <a:t>Number of training epochs.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200" dirty="0">
                <a:solidFill>
                  <a:schemeClr val="accent1">
                    <a:lumMod val="75000"/>
                  </a:schemeClr>
                </a:solidFill>
              </a:rPr>
              <a:t>--</a:t>
            </a:r>
            <a:r>
              <a:rPr lang="en-US" altLang="zh-TW" sz="2200" dirty="0" err="1">
                <a:solidFill>
                  <a:schemeClr val="accent1">
                    <a:lumMod val="75000"/>
                  </a:schemeClr>
                </a:solidFill>
              </a:rPr>
              <a:t>cuda</a:t>
            </a:r>
            <a:r>
              <a:rPr lang="en-US" altLang="zh-TW" sz="2200" dirty="0">
                <a:solidFill>
                  <a:schemeClr val="accent1">
                    <a:lumMod val="75000"/>
                  </a:schemeClr>
                </a:solidFill>
              </a:rPr>
              <a:t>: </a:t>
            </a:r>
            <a:r>
              <a:rPr lang="en-US" altLang="zh-TW" sz="2200" dirty="0"/>
              <a:t>Set it to 1 for running on GPU, 0 for CPU.</a:t>
            </a:r>
            <a:endParaRPr lang="zh-TW" altLang="en-US" sz="2200" dirty="0"/>
          </a:p>
        </p:txBody>
      </p:sp>
    </p:spTree>
    <p:extLst>
      <p:ext uri="{BB962C8B-B14F-4D97-AF65-F5344CB8AC3E}">
        <p14:creationId xmlns:p14="http://schemas.microsoft.com/office/powerpoint/2010/main" val="292725986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1"/>
          <p:cNvSpPr txBox="1">
            <a:spLocks/>
          </p:cNvSpPr>
          <p:nvPr/>
        </p:nvSpPr>
        <p:spPr>
          <a:xfrm>
            <a:off x="0" y="997527"/>
            <a:ext cx="12192000" cy="407423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sz="6600" b="1" dirty="0">
                <a:latin typeface="+mn-lt"/>
              </a:rPr>
              <a:t>Our Style Transfer Model</a:t>
            </a:r>
          </a:p>
          <a:p>
            <a:pPr algn="ctr"/>
            <a:r>
              <a:rPr lang="en-US" altLang="zh-TW" sz="6600" b="1" dirty="0">
                <a:latin typeface="+mn-lt"/>
              </a:rPr>
              <a:t>Build Environment</a:t>
            </a:r>
          </a:p>
          <a:p>
            <a:pPr algn="ctr"/>
            <a:r>
              <a:rPr lang="en-US" altLang="zh-TW" sz="6600" b="1" dirty="0">
                <a:latin typeface="+mn-lt"/>
              </a:rPr>
              <a:t>(Train)</a:t>
            </a:r>
            <a:endParaRPr lang="zh-TW" altLang="en-US" sz="6000" b="1" dirty="0">
              <a:latin typeface="+mn-lt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>
          <a:xfrm>
            <a:off x="9197890" y="6492875"/>
            <a:ext cx="2743200" cy="365125"/>
          </a:xfrm>
        </p:spPr>
        <p:txBody>
          <a:bodyPr/>
          <a:lstStyle/>
          <a:p>
            <a:fld id="{8E9D419F-909D-442D-A7FC-67A1D9C6304F}" type="slidenum">
              <a:rPr lang="zh-TW" altLang="en-US" smtClean="0"/>
              <a:pPr/>
              <a:t>96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1289840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>
          <a:xfrm>
            <a:off x="9197890" y="6492875"/>
            <a:ext cx="2743200" cy="365125"/>
          </a:xfrm>
        </p:spPr>
        <p:txBody>
          <a:bodyPr/>
          <a:lstStyle/>
          <a:p>
            <a:fld id="{8E9D419F-909D-442D-A7FC-67A1D9C6304F}" type="slidenum">
              <a:rPr lang="zh-TW" altLang="en-US" smtClean="0"/>
              <a:pPr/>
              <a:t>97</a:t>
            </a:fld>
            <a:endParaRPr lang="zh-TW" altLang="en-US" dirty="0"/>
          </a:p>
        </p:txBody>
      </p:sp>
      <p:graphicFrame>
        <p:nvGraphicFramePr>
          <p:cNvPr id="2" name="表格 1"/>
          <p:cNvGraphicFramePr>
            <a:graphicFrameLocks noGrp="1"/>
          </p:cNvGraphicFramePr>
          <p:nvPr/>
        </p:nvGraphicFramePr>
        <p:xfrm>
          <a:off x="0" y="2469491"/>
          <a:ext cx="12192000" cy="4419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403722">
                <a:tc>
                  <a:txBody>
                    <a:bodyPr/>
                    <a:lstStyle/>
                    <a:p>
                      <a:r>
                        <a:rPr lang="en-US" altLang="zh-TW" sz="2300" b="0" kern="1200" dirty="0">
                          <a:solidFill>
                            <a:schemeClr val="lt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!</a:t>
                      </a:r>
                      <a:r>
                        <a:rPr lang="en-US" altLang="zh-TW" sz="2300" b="0" kern="1200" dirty="0" err="1">
                          <a:solidFill>
                            <a:schemeClr val="lt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mkdir</a:t>
                      </a:r>
                      <a:r>
                        <a:rPr lang="en-US" altLang="zh-TW" sz="2300" b="0" kern="1200" dirty="0">
                          <a:solidFill>
                            <a:schemeClr val="lt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 -p log datasets/train datasets/</a:t>
                      </a:r>
                      <a:r>
                        <a:rPr lang="en-US" altLang="zh-TW" sz="2300" b="0" kern="1200" dirty="0" err="1">
                          <a:solidFill>
                            <a:schemeClr val="lt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val</a:t>
                      </a:r>
                      <a:r>
                        <a:rPr lang="en-US" altLang="zh-TW" sz="2300" b="0" kern="1200" dirty="0">
                          <a:solidFill>
                            <a:schemeClr val="lt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 datasets/style checkpoints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  <p:sp>
        <p:nvSpPr>
          <p:cNvPr id="3" name="矩形 2"/>
          <p:cNvSpPr/>
          <p:nvPr/>
        </p:nvSpPr>
        <p:spPr>
          <a:xfrm>
            <a:off x="0" y="908890"/>
            <a:ext cx="282660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b="1" dirty="0"/>
              <a:t>Python Version: 3.7+</a:t>
            </a:r>
          </a:p>
          <a:p>
            <a:r>
              <a:rPr lang="en-US" altLang="zh-TW" sz="2400" b="1" dirty="0"/>
              <a:t>Use Google Colab</a:t>
            </a:r>
          </a:p>
        </p:txBody>
      </p:sp>
      <p:sp>
        <p:nvSpPr>
          <p:cNvPr id="8" name="矩形 7"/>
          <p:cNvSpPr/>
          <p:nvPr/>
        </p:nvSpPr>
        <p:spPr>
          <a:xfrm>
            <a:off x="0" y="1904053"/>
            <a:ext cx="706661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/>
              <a:t>Create </a:t>
            </a:r>
            <a:r>
              <a:rPr lang="en-US" altLang="zh-TW" sz="2800" dirty="0">
                <a:solidFill>
                  <a:schemeClr val="accent1">
                    <a:lumMod val="75000"/>
                  </a:schemeClr>
                </a:solidFill>
              </a:rPr>
              <a:t>log</a:t>
            </a:r>
            <a:r>
              <a:rPr lang="en-US" altLang="zh-TW" sz="2800" dirty="0"/>
              <a:t>, </a:t>
            </a:r>
            <a:r>
              <a:rPr lang="en-US" altLang="zh-TW" sz="2800" dirty="0">
                <a:solidFill>
                  <a:schemeClr val="accent1">
                    <a:lumMod val="75000"/>
                  </a:schemeClr>
                </a:solidFill>
              </a:rPr>
              <a:t>datasets</a:t>
            </a:r>
            <a:r>
              <a:rPr lang="en-US" altLang="zh-TW" sz="2800" dirty="0"/>
              <a:t>, and </a:t>
            </a:r>
            <a:r>
              <a:rPr lang="en-US" altLang="zh-TW" sz="2800" dirty="0">
                <a:solidFill>
                  <a:schemeClr val="accent1">
                    <a:lumMod val="75000"/>
                  </a:schemeClr>
                </a:solidFill>
              </a:rPr>
              <a:t>checkpoints</a:t>
            </a:r>
            <a:r>
              <a:rPr lang="en-US" altLang="zh-TW" sz="2800" dirty="0"/>
              <a:t> directory.</a:t>
            </a:r>
            <a:endParaRPr lang="en-US" altLang="zh-TW" sz="3200" i="0" dirty="0">
              <a:solidFill>
                <a:srgbClr val="202124"/>
              </a:solidFill>
              <a:effectLst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0" y="3767979"/>
            <a:ext cx="592591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/>
              <a:t>Download VGG16 pre-trained network.</a:t>
            </a:r>
            <a:endParaRPr lang="en-US" altLang="zh-TW" sz="2800" i="0" dirty="0">
              <a:solidFill>
                <a:srgbClr val="202124"/>
              </a:solidFill>
              <a:effectLst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0" y="5240000"/>
            <a:ext cx="675422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/>
              <a:t>Download Inception V3 pre-trained network.</a:t>
            </a:r>
            <a:endParaRPr lang="en-US" altLang="zh-TW" sz="2800" i="0" dirty="0">
              <a:solidFill>
                <a:srgbClr val="202124"/>
              </a:solidFill>
              <a:effectLst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65421" y="3173965"/>
            <a:ext cx="613815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3200" b="1" dirty="0"/>
              <a:t>Download Pre-trained Networks.</a:t>
            </a:r>
            <a:endParaRPr lang="en-US" altLang="zh-TW" sz="3600" b="1" i="0" dirty="0">
              <a:solidFill>
                <a:srgbClr val="202124"/>
              </a:solidFill>
              <a:effectLst/>
            </a:endParaRPr>
          </a:p>
        </p:txBody>
      </p:sp>
      <p:graphicFrame>
        <p:nvGraphicFramePr>
          <p:cNvPr id="13" name="表格 12">
            <a:extLst>
              <a:ext uri="{FF2B5EF4-FFF2-40B4-BE49-F238E27FC236}">
                <a16:creationId xmlns:a16="http://schemas.microsoft.com/office/drawing/2014/main" id="{35E8B919-7B67-410A-87E8-7249A285BB75}"/>
              </a:ext>
            </a:extLst>
          </p:cNvPr>
          <p:cNvGraphicFramePr>
            <a:graphicFrameLocks noGrp="1"/>
          </p:cNvGraphicFramePr>
          <p:nvPr/>
        </p:nvGraphicFramePr>
        <p:xfrm>
          <a:off x="0" y="4209948"/>
          <a:ext cx="12192000" cy="8229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403722">
                <a:tc>
                  <a:txBody>
                    <a:bodyPr/>
                    <a:lstStyle/>
                    <a:p>
                      <a:r>
                        <a:rPr lang="nb-NO" altLang="zh-TW" sz="2400" b="0" kern="1200" dirty="0">
                          <a:solidFill>
                            <a:schemeClr val="lt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!wget -P checkpoints http://download.tensorflow.org/models/vgg_16_2016_08_28.tar.gz</a:t>
                      </a:r>
                      <a:endParaRPr lang="en-US" altLang="zh-TW" sz="2400" b="0" kern="1200" dirty="0">
                        <a:solidFill>
                          <a:schemeClr val="lt1"/>
                        </a:solidFill>
                        <a:effectLst/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  <p:graphicFrame>
        <p:nvGraphicFramePr>
          <p:cNvPr id="14" name="表格 13">
            <a:extLst>
              <a:ext uri="{FF2B5EF4-FFF2-40B4-BE49-F238E27FC236}">
                <a16:creationId xmlns:a16="http://schemas.microsoft.com/office/drawing/2014/main" id="{39BCF894-1451-4104-94A8-6F5074A9B681}"/>
              </a:ext>
            </a:extLst>
          </p:cNvPr>
          <p:cNvGraphicFramePr>
            <a:graphicFrameLocks noGrp="1"/>
          </p:cNvGraphicFramePr>
          <p:nvPr/>
        </p:nvGraphicFramePr>
        <p:xfrm>
          <a:off x="0" y="5718160"/>
          <a:ext cx="12192000" cy="6400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403722">
                <a:tc>
                  <a:txBody>
                    <a:bodyPr/>
                    <a:lstStyle/>
                    <a:p>
                      <a:r>
                        <a:rPr lang="nb-NO" altLang="zh-TW" sz="1800" b="0" kern="1200" dirty="0">
                          <a:solidFill>
                            <a:schemeClr val="lt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!wget </a:t>
                      </a:r>
                      <a:r>
                        <a:rPr lang="nb-NO" altLang="zh-TW" sz="1800" b="0" kern="1200" baseline="0" dirty="0">
                          <a:solidFill>
                            <a:schemeClr val="lt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'https://docs.google.com/uc?export=download&amp;id=1H1X_dplTNwWXb2N_1Ji5HnqXKgj2cp2t' -O checkpoints/Inception_v3_224.tgz</a:t>
                      </a:r>
                      <a:endParaRPr lang="en-US" altLang="zh-TW" sz="1800" b="0" kern="1200" dirty="0">
                        <a:solidFill>
                          <a:schemeClr val="lt1"/>
                        </a:solidFill>
                        <a:effectLst/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  <p:sp>
        <p:nvSpPr>
          <p:cNvPr id="15" name="標題 1">
            <a:extLst>
              <a:ext uri="{FF2B5EF4-FFF2-40B4-BE49-F238E27FC236}">
                <a16:creationId xmlns:a16="http://schemas.microsoft.com/office/drawing/2014/main" id="{8EAF5EAE-E9F3-481E-967B-EF2103B82B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43678"/>
            <a:ext cx="10515600" cy="1325562"/>
          </a:xfrm>
        </p:spPr>
        <p:txBody>
          <a:bodyPr>
            <a:normAutofit/>
          </a:bodyPr>
          <a:lstStyle/>
          <a:p>
            <a:r>
              <a:rPr lang="en-US" altLang="zh-TW" dirty="0"/>
              <a:t>Build Environment</a:t>
            </a:r>
          </a:p>
        </p:txBody>
      </p:sp>
    </p:spTree>
    <p:extLst>
      <p:ext uri="{BB962C8B-B14F-4D97-AF65-F5344CB8AC3E}">
        <p14:creationId xmlns:p14="http://schemas.microsoft.com/office/powerpoint/2010/main" val="365124699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>
          <a:xfrm>
            <a:off x="9185190" y="6492875"/>
            <a:ext cx="2743200" cy="365125"/>
          </a:xfrm>
        </p:spPr>
        <p:txBody>
          <a:bodyPr/>
          <a:lstStyle/>
          <a:p>
            <a:fld id="{8E9D419F-909D-442D-A7FC-67A1D9C6304F}" type="slidenum">
              <a:rPr lang="zh-TW" altLang="en-US" smtClean="0"/>
              <a:pPr/>
              <a:t>98</a:t>
            </a:fld>
            <a:endParaRPr lang="zh-TW" altLang="en-US" dirty="0"/>
          </a:p>
        </p:txBody>
      </p:sp>
      <p:graphicFrame>
        <p:nvGraphicFramePr>
          <p:cNvPr id="14" name="表格 13"/>
          <p:cNvGraphicFramePr>
            <a:graphicFrameLocks noGrp="1"/>
          </p:cNvGraphicFramePr>
          <p:nvPr/>
        </p:nvGraphicFramePr>
        <p:xfrm>
          <a:off x="0" y="2647322"/>
          <a:ext cx="12192000" cy="4724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382710">
                <a:tc>
                  <a:txBody>
                    <a:bodyPr/>
                    <a:lstStyle/>
                    <a:p>
                      <a:r>
                        <a:rPr lang="nb-NO" altLang="zh-TW" sz="2500" b="0" kern="1200" dirty="0">
                          <a:solidFill>
                            <a:schemeClr val="lt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!tar zxvf checkpoints/vgg_16_2016_08_28.tar.gz –C checkpoints/</a:t>
                      </a:r>
                      <a:endParaRPr lang="en-US" altLang="zh-TW" sz="2500" b="0" kern="1200" dirty="0">
                        <a:solidFill>
                          <a:schemeClr val="lt1"/>
                        </a:solidFill>
                        <a:effectLst/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  <p:sp>
        <p:nvSpPr>
          <p:cNvPr id="15" name="矩形 14"/>
          <p:cNvSpPr/>
          <p:nvPr/>
        </p:nvSpPr>
        <p:spPr>
          <a:xfrm>
            <a:off x="0" y="2173278"/>
            <a:ext cx="553619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/>
              <a:t>Unpack VGG16 pre-trained network.</a:t>
            </a:r>
            <a:endParaRPr lang="en-US" altLang="zh-TW" sz="3200" i="0" dirty="0">
              <a:solidFill>
                <a:srgbClr val="202124"/>
              </a:solidFill>
              <a:effectLst/>
            </a:endParaRPr>
          </a:p>
        </p:txBody>
      </p:sp>
      <p:graphicFrame>
        <p:nvGraphicFramePr>
          <p:cNvPr id="16" name="表格 15"/>
          <p:cNvGraphicFramePr>
            <a:graphicFrameLocks noGrp="1"/>
          </p:cNvGraphicFramePr>
          <p:nvPr/>
        </p:nvGraphicFramePr>
        <p:xfrm>
          <a:off x="0" y="4139214"/>
          <a:ext cx="12192000" cy="4876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38271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altLang="zh-TW" sz="2600" b="0" kern="1200" dirty="0">
                          <a:solidFill>
                            <a:schemeClr val="lt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!tar zxvf checkpoints/</a:t>
                      </a:r>
                      <a:r>
                        <a:rPr lang="nb-NO" altLang="zh-TW" sz="2600" b="0" kern="1200" baseline="0" dirty="0">
                          <a:solidFill>
                            <a:schemeClr val="lt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Inception_v3_224.tgz</a:t>
                      </a:r>
                      <a:r>
                        <a:rPr lang="nb-NO" altLang="zh-TW" sz="2600" b="0" kern="1200" dirty="0">
                          <a:solidFill>
                            <a:schemeClr val="lt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 –C checkpoints/</a:t>
                      </a:r>
                      <a:endParaRPr lang="en-US" altLang="zh-TW" sz="2600" b="0" kern="1200" dirty="0">
                        <a:solidFill>
                          <a:schemeClr val="lt1"/>
                        </a:solidFill>
                        <a:effectLst/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  <p:sp>
        <p:nvSpPr>
          <p:cNvPr id="17" name="矩形 16"/>
          <p:cNvSpPr/>
          <p:nvPr/>
        </p:nvSpPr>
        <p:spPr>
          <a:xfrm>
            <a:off x="0" y="3659891"/>
            <a:ext cx="636449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/>
              <a:t>Unpack Inception V3 pre-trained network.</a:t>
            </a:r>
            <a:endParaRPr lang="en-US" altLang="zh-TW" sz="3200" i="0" dirty="0">
              <a:solidFill>
                <a:srgbClr val="202124"/>
              </a:solidFill>
              <a:effectLst/>
            </a:endParaRPr>
          </a:p>
        </p:txBody>
      </p:sp>
      <p:sp>
        <p:nvSpPr>
          <p:cNvPr id="9" name="標題 1">
            <a:extLst>
              <a:ext uri="{FF2B5EF4-FFF2-40B4-BE49-F238E27FC236}">
                <a16:creationId xmlns:a16="http://schemas.microsoft.com/office/drawing/2014/main" id="{56A3412D-4DE7-4FFB-81F9-EFF0B069B3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7025"/>
            <a:ext cx="10515600" cy="1325562"/>
          </a:xfrm>
        </p:spPr>
        <p:txBody>
          <a:bodyPr/>
          <a:lstStyle/>
          <a:p>
            <a:r>
              <a:rPr lang="en-US" altLang="zh-TW" dirty="0"/>
              <a:t>Unpack Pre-trained Networks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6413735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>
          <a:xfrm>
            <a:off x="9197890" y="6492875"/>
            <a:ext cx="2743200" cy="365125"/>
          </a:xfrm>
        </p:spPr>
        <p:txBody>
          <a:bodyPr/>
          <a:lstStyle/>
          <a:p>
            <a:fld id="{8E9D419F-909D-442D-A7FC-67A1D9C6304F}" type="slidenum">
              <a:rPr lang="zh-TW" altLang="en-US" smtClean="0"/>
              <a:pPr/>
              <a:t>99</a:t>
            </a:fld>
            <a:endParaRPr lang="zh-TW" altLang="en-US" dirty="0"/>
          </a:p>
        </p:txBody>
      </p:sp>
      <p:sp>
        <p:nvSpPr>
          <p:cNvPr id="12" name="標題 1">
            <a:extLst>
              <a:ext uri="{FF2B5EF4-FFF2-40B4-BE49-F238E27FC236}">
                <a16:creationId xmlns:a16="http://schemas.microsoft.com/office/drawing/2014/main" id="{119DAFFC-6A97-4475-B10E-502B5DD356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4666"/>
            <a:ext cx="10515600" cy="1325562"/>
          </a:xfrm>
        </p:spPr>
        <p:txBody>
          <a:bodyPr>
            <a:normAutofit/>
          </a:bodyPr>
          <a:lstStyle/>
          <a:p>
            <a:r>
              <a:rPr lang="en-US" altLang="zh-TW" dirty="0"/>
              <a:t>Download Datasets</a:t>
            </a:r>
            <a:endParaRPr lang="en-US" altLang="zh-TW" sz="6000" dirty="0">
              <a:solidFill>
                <a:srgbClr val="202124"/>
              </a:solidFill>
            </a:endParaRPr>
          </a:p>
        </p:txBody>
      </p:sp>
      <p:graphicFrame>
        <p:nvGraphicFramePr>
          <p:cNvPr id="13" name="表格 12"/>
          <p:cNvGraphicFramePr>
            <a:graphicFrameLocks noGrp="1"/>
          </p:cNvGraphicFramePr>
          <p:nvPr/>
        </p:nvGraphicFramePr>
        <p:xfrm>
          <a:off x="0" y="2361158"/>
          <a:ext cx="12192000" cy="38271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382710">
                <a:tc>
                  <a:txBody>
                    <a:bodyPr/>
                    <a:lstStyle/>
                    <a:p>
                      <a:r>
                        <a:rPr lang="nb-NO" altLang="zh-TW" sz="1800" b="0" kern="1200" dirty="0">
                          <a:solidFill>
                            <a:schemeClr val="lt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wget -P datasets https://image-net.org/data/ILSVRC/2012/ILSVRC2012_img_train.tar</a:t>
                      </a:r>
                      <a:endParaRPr lang="en-US" altLang="zh-TW" sz="1800" b="0" kern="1200" dirty="0">
                        <a:solidFill>
                          <a:schemeClr val="lt1"/>
                        </a:solidFill>
                        <a:effectLst/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  <p:sp>
        <p:nvSpPr>
          <p:cNvPr id="14" name="矩形 13"/>
          <p:cNvSpPr/>
          <p:nvPr/>
        </p:nvSpPr>
        <p:spPr>
          <a:xfrm>
            <a:off x="0" y="1899493"/>
            <a:ext cx="108779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b="1" dirty="0"/>
              <a:t>ImageNet Large Scale Visual Recognition Challenge 2012 (ILSVRC2012) train dataset.</a:t>
            </a:r>
            <a:endParaRPr lang="en-US" altLang="zh-TW" sz="2800" b="1" i="0" dirty="0">
              <a:solidFill>
                <a:srgbClr val="202124"/>
              </a:solidFill>
              <a:effectLst/>
            </a:endParaRPr>
          </a:p>
        </p:txBody>
      </p:sp>
      <p:graphicFrame>
        <p:nvGraphicFramePr>
          <p:cNvPr id="15" name="表格 14"/>
          <p:cNvGraphicFramePr>
            <a:graphicFrameLocks noGrp="1"/>
          </p:cNvGraphicFramePr>
          <p:nvPr/>
        </p:nvGraphicFramePr>
        <p:xfrm>
          <a:off x="0" y="3947057"/>
          <a:ext cx="12192000" cy="38271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382710">
                <a:tc>
                  <a:txBody>
                    <a:bodyPr/>
                    <a:lstStyle/>
                    <a:p>
                      <a:r>
                        <a:rPr lang="nb-NO" altLang="zh-TW" sz="1800" b="0" kern="1200" dirty="0">
                          <a:solidFill>
                            <a:schemeClr val="lt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wget -P datasets https://image-net.org/data/ILSVRC/2012/ILSVRC2012_img_val.tar</a:t>
                      </a:r>
                      <a:endParaRPr lang="en-US" altLang="zh-TW" sz="1800" b="0" kern="1200" dirty="0">
                        <a:solidFill>
                          <a:schemeClr val="lt1"/>
                        </a:solidFill>
                        <a:effectLst/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  <p:sp>
        <p:nvSpPr>
          <p:cNvPr id="18" name="矩形 17"/>
          <p:cNvSpPr/>
          <p:nvPr/>
        </p:nvSpPr>
        <p:spPr>
          <a:xfrm>
            <a:off x="0" y="3484798"/>
            <a:ext cx="1154739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b="1" dirty="0"/>
              <a:t>ImageNet Large Scale Visual Recognition Challenge 2012 (ILSVRC2012) validation dataset.</a:t>
            </a:r>
            <a:endParaRPr lang="en-US" altLang="zh-TW" sz="2800" b="1" i="0" dirty="0">
              <a:solidFill>
                <a:srgbClr val="202124"/>
              </a:solidFill>
              <a:effectLst/>
            </a:endParaRPr>
          </a:p>
        </p:txBody>
      </p:sp>
      <p:graphicFrame>
        <p:nvGraphicFramePr>
          <p:cNvPr id="19" name="表格 18"/>
          <p:cNvGraphicFramePr>
            <a:graphicFrameLocks noGrp="1"/>
          </p:cNvGraphicFramePr>
          <p:nvPr/>
        </p:nvGraphicFramePr>
        <p:xfrm>
          <a:off x="0" y="5663545"/>
          <a:ext cx="12192000" cy="2743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255290">
                <a:tc>
                  <a:txBody>
                    <a:bodyPr/>
                    <a:lstStyle/>
                    <a:p>
                      <a:r>
                        <a:rPr lang="nb-NO" altLang="zh-TW" sz="1200" b="0" kern="1200" dirty="0">
                          <a:solidFill>
                            <a:schemeClr val="lt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wget </a:t>
                      </a:r>
                      <a:r>
                        <a:rPr lang="nb-NO" altLang="zh-TW" sz="1200" b="0" kern="1200" baseline="0" dirty="0">
                          <a:solidFill>
                            <a:schemeClr val="lt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'https://docs.google.com/uc?export=download&amp;id=1bK37Qx8jp2ax_ZPTGpc4iZvlb7tytwwa' -O datasets/style/dtd_cobwebbed.tfrecord</a:t>
                      </a:r>
                      <a:endParaRPr lang="en-US" altLang="zh-TW" sz="1200" b="0" kern="1200" dirty="0">
                        <a:solidFill>
                          <a:schemeClr val="lt1"/>
                        </a:solidFill>
                        <a:effectLst/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  <p:sp>
        <p:nvSpPr>
          <p:cNvPr id="20" name="矩形 19"/>
          <p:cNvSpPr/>
          <p:nvPr/>
        </p:nvSpPr>
        <p:spPr>
          <a:xfrm>
            <a:off x="0" y="5201880"/>
            <a:ext cx="20441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b="1" dirty="0"/>
              <a:t>Style datasets.</a:t>
            </a:r>
            <a:endParaRPr lang="en-US" altLang="zh-TW" sz="2800" b="1" i="0" dirty="0">
              <a:solidFill>
                <a:srgbClr val="202124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621640938"/>
      </p:ext>
    </p:extLst>
  </p:cSld>
  <p:clrMapOvr>
    <a:masterClrMapping/>
  </p:clrMapOvr>
</p:sld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46774</TotalTime>
  <Words>5824</Words>
  <Application>Microsoft Office PowerPoint</Application>
  <PresentationFormat>寬螢幕</PresentationFormat>
  <Paragraphs>923</Paragraphs>
  <Slides>133</Slides>
  <Notes>130</Notes>
  <HiddenSlides>0</HiddenSlides>
  <MMClips>0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133</vt:i4>
      </vt:variant>
    </vt:vector>
  </HeadingPairs>
  <TitlesOfParts>
    <vt:vector size="143" baseType="lpstr">
      <vt:lpstr>微軟正黑體</vt:lpstr>
      <vt:lpstr>標楷體</vt:lpstr>
      <vt:lpstr>Arial</vt:lpstr>
      <vt:lpstr>Calibri</vt:lpstr>
      <vt:lpstr>Calibri Light</vt:lpstr>
      <vt:lpstr>Cambria Math</vt:lpstr>
      <vt:lpstr>Courier New</vt:lpstr>
      <vt:lpstr>Times New Roman</vt:lpstr>
      <vt:lpstr>Wingdings 2</vt:lpstr>
      <vt:lpstr>HDOfficeLightV0</vt:lpstr>
      <vt:lpstr>PowerPoint 簡報</vt:lpstr>
      <vt:lpstr>Outline</vt:lpstr>
      <vt:lpstr>Introduction of Style Transfer</vt:lpstr>
      <vt:lpstr>PowerPoint 簡報</vt:lpstr>
      <vt:lpstr>Convolutional Neural Network (CNN)</vt:lpstr>
      <vt:lpstr>Pixels</vt:lpstr>
      <vt:lpstr>Grayscale Image</vt:lpstr>
      <vt:lpstr>Pixels in Grayscale</vt:lpstr>
      <vt:lpstr>Colored Image</vt:lpstr>
      <vt:lpstr>Colored Image (Cont'd)</vt:lpstr>
      <vt:lpstr>Color Channels</vt:lpstr>
      <vt:lpstr>Convolution Layer</vt:lpstr>
      <vt:lpstr>Convolution Layer</vt:lpstr>
      <vt:lpstr>Kernel</vt:lpstr>
      <vt:lpstr>Convolution</vt:lpstr>
      <vt:lpstr>Convolve Input Image into Feature Map</vt:lpstr>
      <vt:lpstr>Rectified Linear Unit (ReLU)</vt:lpstr>
      <vt:lpstr>Pooling Layer</vt:lpstr>
      <vt:lpstr>Fully Connected Layer</vt:lpstr>
      <vt:lpstr>PowerPoint 簡報</vt:lpstr>
      <vt:lpstr>Style Transfer Model</vt:lpstr>
      <vt:lpstr>Style Transfer Model </vt:lpstr>
      <vt:lpstr>Transfer Network</vt:lpstr>
      <vt:lpstr>Style Transfer Model</vt:lpstr>
      <vt:lpstr>Predict Network</vt:lpstr>
      <vt:lpstr>PowerPoint 簡報</vt:lpstr>
      <vt:lpstr>Perceptual Losses for Real-Time Style Transfer and Super-Resolution</vt:lpstr>
      <vt:lpstr>PowerPoint 簡報</vt:lpstr>
      <vt:lpstr>Implementation</vt:lpstr>
      <vt:lpstr>Implementation (Cont'd)</vt:lpstr>
      <vt:lpstr>Clone Files From The Github Repository</vt:lpstr>
      <vt:lpstr>Download and Unpack the Data</vt:lpstr>
      <vt:lpstr>List Files</vt:lpstr>
      <vt:lpstr>List Files (Cont'd)</vt:lpstr>
      <vt:lpstr>Append Directory</vt:lpstr>
      <vt:lpstr>Import Torch and Torchvision </vt:lpstr>
      <vt:lpstr>Import Python Imaging Library </vt:lpstr>
      <vt:lpstr>Import Matplotlib</vt:lpstr>
      <vt:lpstr>Change the Images Display Size</vt:lpstr>
      <vt:lpstr>Determine the Directories</vt:lpstr>
      <vt:lpstr>Display the Imported Image</vt:lpstr>
      <vt:lpstr>Display the Imported Image (Cont'd)</vt:lpstr>
      <vt:lpstr>Running Model on CPU or GPU</vt:lpstr>
      <vt:lpstr>Transform Array to Tensor</vt:lpstr>
      <vt:lpstr>Transform Array to Tensor (Cont'd)</vt:lpstr>
      <vt:lpstr>Transform Array to Tensor (Cont'd)</vt:lpstr>
      <vt:lpstr>Add a New Dimension to the Tensor</vt:lpstr>
      <vt:lpstr>Import Transfer Network and Trained Model</vt:lpstr>
      <vt:lpstr>Import Trained Model into Transfer Network</vt:lpstr>
      <vt:lpstr>Import Network to Device</vt:lpstr>
      <vt:lpstr>Transfer Style to the Content Image</vt:lpstr>
      <vt:lpstr>Process the Output Image</vt:lpstr>
      <vt:lpstr>Process the Output Image (Cont'd)</vt:lpstr>
      <vt:lpstr>Process the Output Image (Cont'd)</vt:lpstr>
      <vt:lpstr>Display the Output Image</vt:lpstr>
      <vt:lpstr>Exercise 1</vt:lpstr>
      <vt:lpstr>PowerPoint 簡報</vt:lpstr>
      <vt:lpstr>Our Style Transfer Model Architecture</vt:lpstr>
      <vt:lpstr>Our Style Transfer Model Architecture</vt:lpstr>
      <vt:lpstr>PowerPoint 簡報</vt:lpstr>
      <vt:lpstr>Import Modules</vt:lpstr>
      <vt:lpstr>OpenCV (cv2)</vt:lpstr>
      <vt:lpstr>Change the Images Display Size</vt:lpstr>
      <vt:lpstr>Import the Images</vt:lpstr>
      <vt:lpstr>Display the Imported Images</vt:lpstr>
      <vt:lpstr>Our Style Transfer Model Architecture</vt:lpstr>
      <vt:lpstr>Load Content Image in Grayscale</vt:lpstr>
      <vt:lpstr>Sobel Operator</vt:lpstr>
      <vt:lpstr>Proceed Sobel Operator</vt:lpstr>
      <vt:lpstr>Fuse Vertical and Horizontal Edges</vt:lpstr>
      <vt:lpstr>Blend Edges into Content Image</vt:lpstr>
      <vt:lpstr>Function to Load an Image</vt:lpstr>
      <vt:lpstr>Resize the Input Image </vt:lpstr>
      <vt:lpstr>Resize the Output Image</vt:lpstr>
      <vt:lpstr>Function to Visualize the Images</vt:lpstr>
      <vt:lpstr>Resize the Input Images</vt:lpstr>
      <vt:lpstr>Resize the Input Images (Cont'd)</vt:lpstr>
      <vt:lpstr>Our Style Transfer Model Architecture</vt:lpstr>
      <vt:lpstr>Function of Style Predict Network</vt:lpstr>
      <vt:lpstr>Extract Feature from Style Image</vt:lpstr>
      <vt:lpstr>Our Style Transfer Model Architecture</vt:lpstr>
      <vt:lpstr>Function of Transfer Network</vt:lpstr>
      <vt:lpstr>Generate Output Image</vt:lpstr>
      <vt:lpstr>Modify Content Weight</vt:lpstr>
      <vt:lpstr>Modify Content Weight (Cont'd)</vt:lpstr>
      <vt:lpstr>Modify Content Weight (Cont'd)</vt:lpstr>
      <vt:lpstr>Exercise 2</vt:lpstr>
      <vt:lpstr>Upload Files to Google Colab</vt:lpstr>
      <vt:lpstr>Send Your Works </vt:lpstr>
      <vt:lpstr>PowerPoint 簡報</vt:lpstr>
      <vt:lpstr>PowerPoint 簡報</vt:lpstr>
      <vt:lpstr>PowerPoint 簡報</vt:lpstr>
      <vt:lpstr>Install Requirements</vt:lpstr>
      <vt:lpstr>Preprocessing Datasets</vt:lpstr>
      <vt:lpstr>Train the Model</vt:lpstr>
      <vt:lpstr>PowerPoint 簡報</vt:lpstr>
      <vt:lpstr>Build Environment</vt:lpstr>
      <vt:lpstr>Unpack Pre-trained Networks</vt:lpstr>
      <vt:lpstr>Download Datasets</vt:lpstr>
      <vt:lpstr>Unpack Datasets</vt:lpstr>
      <vt:lpstr>Unpack Datasets (Cont'd)</vt:lpstr>
      <vt:lpstr>PowerPoint 簡報</vt:lpstr>
      <vt:lpstr>Install slim Module</vt:lpstr>
      <vt:lpstr>Preprocessing Datasets </vt:lpstr>
      <vt:lpstr>Preprocessing Datasets (Cont'd) </vt:lpstr>
      <vt:lpstr>Preprocessing Datasets (Cont'd) </vt:lpstr>
      <vt:lpstr>Train the Model</vt:lpstr>
      <vt:lpstr>PowerPoint 簡報</vt:lpstr>
      <vt:lpstr>Import Modules</vt:lpstr>
      <vt:lpstr>Define Directories</vt:lpstr>
      <vt:lpstr>Function to Process Input Images (1/2)</vt:lpstr>
      <vt:lpstr>Function to Process Input Images (2/2)</vt:lpstr>
      <vt:lpstr>Function to Define Content and Style Weight </vt:lpstr>
      <vt:lpstr>Function to Build a Model</vt:lpstr>
      <vt:lpstr>Training Setup</vt:lpstr>
      <vt:lpstr>Function to Load Checkpoints</vt:lpstr>
      <vt:lpstr>Model Setup</vt:lpstr>
      <vt:lpstr>Entry Point</vt:lpstr>
      <vt:lpstr>Import Modules</vt:lpstr>
      <vt:lpstr>Define Directories</vt:lpstr>
      <vt:lpstr>Function to Load the Checkpoint</vt:lpstr>
      <vt:lpstr>Function to Export the Saved Models (1/5)</vt:lpstr>
      <vt:lpstr>Function to Export the Saved Models (2/5)</vt:lpstr>
      <vt:lpstr>Function to Export the Saved Models (3/5)</vt:lpstr>
      <vt:lpstr>Function to Export the Saved Models (4/5)</vt:lpstr>
      <vt:lpstr>Function to Export the Saved Models (5/5)</vt:lpstr>
      <vt:lpstr>Function to Convert Format of Saved Models</vt:lpstr>
      <vt:lpstr>Function to Resize the Image Size</vt:lpstr>
      <vt:lpstr>Function to Filtered Non-RGB Images</vt:lpstr>
      <vt:lpstr>Files and Paths Setup</vt:lpstr>
      <vt:lpstr>Convert Saved Model to TensorFlow Lite Format</vt:lpstr>
      <vt:lpstr>Function to Convert Saved Models to float32 Format</vt:lpstr>
      <vt:lpstr>Entry 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gan</dc:title>
  <dc:creator>Vincent Tsui</dc:creator>
  <cp:lastModifiedBy>user01</cp:lastModifiedBy>
  <cp:revision>3015</cp:revision>
  <dcterms:created xsi:type="dcterms:W3CDTF">2016-12-25T09:59:25Z</dcterms:created>
  <dcterms:modified xsi:type="dcterms:W3CDTF">2021-11-23T07:08:42Z</dcterms:modified>
</cp:coreProperties>
</file>